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331" r:id="rId6"/>
    <p:sldId id="332" r:id="rId7"/>
    <p:sldId id="321" r:id="rId8"/>
    <p:sldId id="318" r:id="rId9"/>
    <p:sldId id="324" r:id="rId10"/>
    <p:sldId id="325" r:id="rId11"/>
    <p:sldId id="330" r:id="rId12"/>
    <p:sldId id="326" r:id="rId13"/>
    <p:sldId id="328" r:id="rId14"/>
    <p:sldId id="329" r:id="rId15"/>
    <p:sldId id="327" r:id="rId16"/>
    <p:sldId id="259" r:id="rId17"/>
    <p:sldId id="336" r:id="rId18"/>
    <p:sldId id="261" r:id="rId19"/>
    <p:sldId id="351" r:id="rId20"/>
    <p:sldId id="352" r:id="rId21"/>
    <p:sldId id="333" r:id="rId22"/>
    <p:sldId id="353" r:id="rId23"/>
    <p:sldId id="354" r:id="rId24"/>
    <p:sldId id="334" r:id="rId25"/>
    <p:sldId id="349" r:id="rId26"/>
    <p:sldId id="335" r:id="rId27"/>
    <p:sldId id="371" r:id="rId28"/>
    <p:sldId id="372" r:id="rId29"/>
    <p:sldId id="370" r:id="rId30"/>
    <p:sldId id="337" r:id="rId31"/>
    <p:sldId id="314" r:id="rId32"/>
    <p:sldId id="347" r:id="rId33"/>
    <p:sldId id="338" r:id="rId34"/>
    <p:sldId id="339" r:id="rId35"/>
    <p:sldId id="345" r:id="rId36"/>
    <p:sldId id="265" r:id="rId37"/>
    <p:sldId id="266" r:id="rId38"/>
    <p:sldId id="275" r:id="rId39"/>
    <p:sldId id="276" r:id="rId40"/>
    <p:sldId id="277" r:id="rId41"/>
    <p:sldId id="278" r:id="rId42"/>
    <p:sldId id="279" r:id="rId43"/>
    <p:sldId id="280" r:id="rId44"/>
    <p:sldId id="282" r:id="rId45"/>
    <p:sldId id="284" r:id="rId46"/>
    <p:sldId id="286" r:id="rId47"/>
    <p:sldId id="288" r:id="rId48"/>
    <p:sldId id="293" r:id="rId49"/>
    <p:sldId id="294" r:id="rId50"/>
    <p:sldId id="295" r:id="rId51"/>
    <p:sldId id="267" r:id="rId52"/>
    <p:sldId id="306" r:id="rId53"/>
    <p:sldId id="307" r:id="rId54"/>
    <p:sldId id="308" r:id="rId55"/>
    <p:sldId id="309" r:id="rId56"/>
    <p:sldId id="301" r:id="rId57"/>
    <p:sldId id="310" r:id="rId58"/>
    <p:sldId id="311" r:id="rId59"/>
    <p:sldId id="312" r:id="rId60"/>
    <p:sldId id="305" r:id="rId61"/>
    <p:sldId id="274" r:id="rId62"/>
    <p:sldId id="269" r:id="rId63"/>
    <p:sldId id="355" r:id="rId64"/>
    <p:sldId id="356" r:id="rId65"/>
    <p:sldId id="357" r:id="rId66"/>
    <p:sldId id="316" r:id="rId67"/>
    <p:sldId id="359" r:id="rId68"/>
    <p:sldId id="361" r:id="rId69"/>
    <p:sldId id="346" r:id="rId70"/>
    <p:sldId id="363" r:id="rId71"/>
    <p:sldId id="362" r:id="rId72"/>
    <p:sldId id="360" r:id="rId73"/>
    <p:sldId id="365" r:id="rId74"/>
    <p:sldId id="366" r:id="rId75"/>
    <p:sldId id="343" r:id="rId76"/>
    <p:sldId id="367" r:id="rId77"/>
    <p:sldId id="271" r:id="rId7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E00"/>
    <a:srgbClr val="33CCCC"/>
    <a:srgbClr val="775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48" y="-80"/>
      </p:cViewPr>
      <p:guideLst>
        <p:guide orient="horz" pos="213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NCH\DFS\UserData\SteBar2\MyDocs\AGMs\AGM%20Slides%20Data%20FY18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Age of Respondents</a:t>
            </a:r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Trust</c:v>
                </c:pt>
              </c:strCache>
            </c:strRef>
          </c:tx>
          <c:invertIfNegative val="0"/>
          <c:cat>
            <c:strRef>
              <c:f>Sheet1!$A$4:$A$11</c:f>
              <c:strCache>
                <c:ptCount val="8"/>
                <c:pt idx="0">
                  <c:v>16-24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75-84</c:v>
                </c:pt>
                <c:pt idx="7">
                  <c:v>85+</c:v>
                </c:pt>
              </c:strCache>
            </c:strRef>
          </c:cat>
          <c:val>
            <c:numRef>
              <c:f>Sheet1!$B$4:$B$11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31</c:v>
                </c:pt>
                <c:pt idx="6">
                  <c:v>30</c:v>
                </c:pt>
                <c:pt idx="7">
                  <c:v>11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All</c:v>
                </c:pt>
              </c:strCache>
            </c:strRef>
          </c:tx>
          <c:invertIfNegative val="0"/>
          <c:cat>
            <c:strRef>
              <c:f>Sheet1!$A$4:$A$11</c:f>
              <c:strCache>
                <c:ptCount val="8"/>
                <c:pt idx="0">
                  <c:v>16-24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75-84</c:v>
                </c:pt>
                <c:pt idx="7">
                  <c:v>85+</c:v>
                </c:pt>
              </c:strCache>
            </c:strRef>
          </c:cat>
          <c:val>
            <c:numRef>
              <c:f>Sheet1!$C$4:$C$11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28</c:v>
                </c:pt>
                <c:pt idx="6">
                  <c:v>26</c:v>
                </c:pt>
                <c:pt idx="7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07136"/>
        <c:axId val="48513024"/>
      </c:barChart>
      <c:catAx>
        <c:axId val="48507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513024"/>
        <c:crosses val="autoZero"/>
        <c:auto val="1"/>
        <c:lblAlgn val="ctr"/>
        <c:lblOffset val="100"/>
        <c:noMultiLvlLbl val="0"/>
      </c:catAx>
      <c:valAx>
        <c:axId val="48513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507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Ethnicity of Respondents</a:t>
            </a:r>
          </a:p>
        </c:rich>
      </c:tx>
      <c:layout>
        <c:manualLayout>
          <c:xMode val="edge"/>
          <c:yMode val="edge"/>
          <c:x val="0.5035104849889589"/>
          <c:y val="0.148379332775015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8573060114852192E-2"/>
          <c:y val="0.12663918602711038"/>
          <c:w val="0.36628008804692264"/>
          <c:h val="0.86881923819444518"/>
        </c:manualLayout>
      </c:layout>
      <c:doughnutChart>
        <c:varyColors val="1"/>
        <c:ser>
          <c:idx val="0"/>
          <c:order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Sheet1!$A$27:$A$29</c:f>
              <c:strCache>
                <c:ptCount val="3"/>
                <c:pt idx="0">
                  <c:v>English / Welsh / Scottish / Northern Irish / British</c:v>
                </c:pt>
                <c:pt idx="1">
                  <c:v>Irish</c:v>
                </c:pt>
                <c:pt idx="2">
                  <c:v>Other</c:v>
                </c:pt>
              </c:strCache>
            </c:strRef>
          </c:cat>
          <c:val>
            <c:numRef>
              <c:f>Sheet1!$B$27:$B$29</c:f>
              <c:numCache>
                <c:formatCode>General</c:formatCode>
                <c:ptCount val="3"/>
                <c:pt idx="0">
                  <c:v>97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5"/>
      </c:doughnutChart>
    </c:plotArea>
    <c:legend>
      <c:legendPos val="r"/>
      <c:layout>
        <c:manualLayout>
          <c:xMode val="edge"/>
          <c:yMode val="edge"/>
          <c:x val="0.554808519498737"/>
          <c:y val="0.33263597314592336"/>
          <c:w val="0.40550460182229764"/>
          <c:h val="0.545092779400160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Sheet1!$A$20:$A$23</c:f>
              <c:strCache>
                <c:ptCount val="4"/>
                <c:pt idx="0">
                  <c:v>Clinical income from NHS commissioners (88.6%)</c:v>
                </c:pt>
                <c:pt idx="1">
                  <c:v>Clinical income from non NHS commissioners (0.5%)</c:v>
                </c:pt>
                <c:pt idx="2">
                  <c:v>Non clinical income (9.0%)</c:v>
                </c:pt>
                <c:pt idx="3">
                  <c:v>Sustainability and Transformation Funding (1.8%)</c:v>
                </c:pt>
              </c:strCache>
            </c:strRef>
          </c:cat>
          <c:val>
            <c:numRef>
              <c:f>Sheet1!$B$20:$B$23</c:f>
              <c:numCache>
                <c:formatCode>"£"0.0"m"</c:formatCode>
                <c:ptCount val="4"/>
                <c:pt idx="0">
                  <c:v>208</c:v>
                </c:pt>
                <c:pt idx="1">
                  <c:v>1.2</c:v>
                </c:pt>
                <c:pt idx="2">
                  <c:v>21.2</c:v>
                </c:pt>
                <c:pt idx="3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070268389734078"/>
          <c:y val="0.18139037442049713"/>
          <c:w val="0.4492973653412623"/>
          <c:h val="0.5794508303021608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Sheet1!$A$38:$A$46</c:f>
              <c:strCache>
                <c:ptCount val="9"/>
                <c:pt idx="0">
                  <c:v>Payroll (70.5%)</c:v>
                </c:pt>
                <c:pt idx="1">
                  <c:v>Clinical Supplies and Services (8.0%)</c:v>
                </c:pt>
                <c:pt idx="2">
                  <c:v>Drugs (6.7%)</c:v>
                </c:pt>
                <c:pt idx="3">
                  <c:v>Clinical Negligence Insurance Premium (4.7%)</c:v>
                </c:pt>
                <c:pt idx="4">
                  <c:v>Premises (3.4%)</c:v>
                </c:pt>
                <c:pt idx="5">
                  <c:v>Depreciation &amp; Amortisation (2.3%)</c:v>
                </c:pt>
                <c:pt idx="6">
                  <c:v>General Supplies &amp; Services (1.1%)</c:v>
                </c:pt>
                <c:pt idx="7">
                  <c:v>Establishment Expenses (0.9%)</c:v>
                </c:pt>
                <c:pt idx="8">
                  <c:v>Other (2.4%)</c:v>
                </c:pt>
              </c:strCache>
            </c:strRef>
          </c:cat>
          <c:val>
            <c:numRef>
              <c:f>Sheet1!$B$38:$B$46</c:f>
              <c:numCache>
                <c:formatCode>"£"0.0"m"</c:formatCode>
                <c:ptCount val="9"/>
                <c:pt idx="0">
                  <c:v>173.7</c:v>
                </c:pt>
                <c:pt idx="1">
                  <c:v>19.8</c:v>
                </c:pt>
                <c:pt idx="2">
                  <c:v>16.600000000000001</c:v>
                </c:pt>
                <c:pt idx="3">
                  <c:v>11.6</c:v>
                </c:pt>
                <c:pt idx="4">
                  <c:v>8.4</c:v>
                </c:pt>
                <c:pt idx="5">
                  <c:v>5.6</c:v>
                </c:pt>
                <c:pt idx="6">
                  <c:v>2.6</c:v>
                </c:pt>
                <c:pt idx="7">
                  <c:v>2.1</c:v>
                </c:pt>
                <c:pt idx="8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8202399228398335"/>
          <c:y val="0.10635980380055605"/>
          <c:w val="0.51677804425390217"/>
          <c:h val="0.7592872194106963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Sheet1!$A$64:$A$68</c:f>
              <c:strCache>
                <c:ptCount val="5"/>
                <c:pt idx="0">
                  <c:v>Income</c:v>
                </c:pt>
                <c:pt idx="1">
                  <c:v>Pay</c:v>
                </c:pt>
                <c:pt idx="2">
                  <c:v>Drugs</c:v>
                </c:pt>
                <c:pt idx="3">
                  <c:v>Clinical Supplies and Services</c:v>
                </c:pt>
                <c:pt idx="4">
                  <c:v>Non Clinical Supplies</c:v>
                </c:pt>
              </c:strCache>
            </c:strRef>
          </c:cat>
          <c:val>
            <c:numRef>
              <c:f>Sheet1!$B$64:$B$68</c:f>
              <c:numCache>
                <c:formatCode>"£"0.0"m"</c:formatCode>
                <c:ptCount val="5"/>
                <c:pt idx="0">
                  <c:v>0.9</c:v>
                </c:pt>
                <c:pt idx="1">
                  <c:v>2.5</c:v>
                </c:pt>
                <c:pt idx="2">
                  <c:v>0.3</c:v>
                </c:pt>
                <c:pt idx="3">
                  <c:v>0.3</c:v>
                </c:pt>
                <c:pt idx="4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109440"/>
        <c:axId val="48110976"/>
      </c:barChart>
      <c:catAx>
        <c:axId val="48109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110976"/>
        <c:crosses val="autoZero"/>
        <c:auto val="1"/>
        <c:lblAlgn val="ctr"/>
        <c:lblOffset val="100"/>
        <c:noMultiLvlLbl val="0"/>
      </c:catAx>
      <c:valAx>
        <c:axId val="48110976"/>
        <c:scaling>
          <c:orientation val="minMax"/>
          <c:max val="3"/>
          <c:min val="0"/>
        </c:scaling>
        <c:delete val="0"/>
        <c:axPos val="l"/>
        <c:majorGridlines/>
        <c:numFmt formatCode="&quot;£&quot;0.0&quot;m&quot;" sourceLinked="1"/>
        <c:majorTickMark val="out"/>
        <c:minorTickMark val="none"/>
        <c:tickLblPos val="nextTo"/>
        <c:crossAx val="48109440"/>
        <c:crosses val="autoZero"/>
        <c:crossBetween val="between"/>
        <c:majorUnit val="1"/>
        <c:minorUnit val="0.1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" y="5823247"/>
            <a:ext cx="12192000" cy="1034753"/>
            <a:chOff x="-1" y="5823247"/>
            <a:chExt cx="12192000" cy="1034753"/>
          </a:xfrm>
        </p:grpSpPr>
        <p:grpSp>
          <p:nvGrpSpPr>
            <p:cNvPr id="8" name="Group 7"/>
            <p:cNvGrpSpPr/>
            <p:nvPr/>
          </p:nvGrpSpPr>
          <p:grpSpPr>
            <a:xfrm rot="10800000">
              <a:off x="-1" y="5823247"/>
              <a:ext cx="12192000" cy="1034753"/>
              <a:chOff x="0" y="0"/>
              <a:chExt cx="9180513" cy="788482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756084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416723" y="0"/>
                <a:ext cx="176379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09800" y="6024241"/>
              <a:ext cx="7560840" cy="664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0" y="-1"/>
            <a:ext cx="12192000" cy="1014855"/>
            <a:chOff x="0" y="0"/>
            <a:chExt cx="9180513" cy="78848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7560840" cy="788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6723" y="0"/>
              <a:ext cx="1763790" cy="788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182" y="1175177"/>
            <a:ext cx="3671686" cy="16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19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560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69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5823247"/>
            <a:ext cx="12192000" cy="1034753"/>
            <a:chOff x="-1" y="5823247"/>
            <a:chExt cx="12192000" cy="1034753"/>
          </a:xfrm>
        </p:grpSpPr>
        <p:grpSp>
          <p:nvGrpSpPr>
            <p:cNvPr id="8" name="Group 7"/>
            <p:cNvGrpSpPr/>
            <p:nvPr/>
          </p:nvGrpSpPr>
          <p:grpSpPr>
            <a:xfrm rot="10800000">
              <a:off x="-1" y="5823247"/>
              <a:ext cx="12192000" cy="1034753"/>
              <a:chOff x="0" y="0"/>
              <a:chExt cx="9180513" cy="78848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756084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416723" y="0"/>
                <a:ext cx="176379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09800" y="6024241"/>
              <a:ext cx="7560840" cy="664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985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5823247"/>
            <a:ext cx="12192000" cy="1034753"/>
            <a:chOff x="-1" y="5823247"/>
            <a:chExt cx="12192000" cy="1034753"/>
          </a:xfrm>
        </p:grpSpPr>
        <p:grpSp>
          <p:nvGrpSpPr>
            <p:cNvPr id="8" name="Group 7"/>
            <p:cNvGrpSpPr/>
            <p:nvPr/>
          </p:nvGrpSpPr>
          <p:grpSpPr>
            <a:xfrm rot="10800000">
              <a:off x="-1" y="5823247"/>
              <a:ext cx="12192000" cy="1034753"/>
              <a:chOff x="0" y="0"/>
              <a:chExt cx="9180513" cy="78848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756084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416723" y="0"/>
                <a:ext cx="176379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09800" y="6024241"/>
              <a:ext cx="7560840" cy="664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0" y="-1"/>
            <a:ext cx="12192000" cy="1014855"/>
            <a:chOff x="0" y="0"/>
            <a:chExt cx="9180513" cy="78848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7560840" cy="788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6723" y="0"/>
              <a:ext cx="1763790" cy="788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182" y="1215848"/>
            <a:ext cx="3671686" cy="16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4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" y="5823247"/>
            <a:ext cx="12192000" cy="1034753"/>
            <a:chOff x="-1" y="5823247"/>
            <a:chExt cx="12192000" cy="1034753"/>
          </a:xfrm>
        </p:grpSpPr>
        <p:grpSp>
          <p:nvGrpSpPr>
            <p:cNvPr id="9" name="Group 8"/>
            <p:cNvGrpSpPr/>
            <p:nvPr/>
          </p:nvGrpSpPr>
          <p:grpSpPr>
            <a:xfrm rot="10800000">
              <a:off x="-1" y="5823247"/>
              <a:ext cx="12192000" cy="1034753"/>
              <a:chOff x="0" y="0"/>
              <a:chExt cx="9180513" cy="788482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756084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416723" y="0"/>
                <a:ext cx="1763790" cy="7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09800" y="6024241"/>
              <a:ext cx="7560840" cy="664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346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872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92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5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9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97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2327-1A7E-46C3-B880-209A143DB756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2E73F-ABE3-4D69-A0E2-E0044B878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77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hyperlink" Target="https://www.google.co.uk/url?sa=i&amp;rct=j&amp;q=&amp;esrc=s&amp;source=images&amp;cd=&amp;ved=2ahUKEwiQvem72bXdAhXFLVAKHZwWAKYQjRx6BAgBEAU&amp;url=https://www.e-lfh.org.uk/programmes/nice/&amp;psig=AOvVaw18a6w6GGQbAGDBxTotsEDZ&amp;ust=1536849711994937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mp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mp"/><Relationship Id="rId5" Type="http://schemas.openxmlformats.org/officeDocument/2006/relationships/image" Target="../media/image44.tm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google.com/url?sa=i&amp;rct=j&amp;q=&amp;esrc=s&amp;source=images&amp;cd=&amp;cad=rja&amp;uact=8&amp;ved=2ahUKEwjr5bi4hOTaAhWE7BQKHfOHAhQQjRx6BAgBEAU&amp;url=http://chalochaley.net/jaipur-news-%E0%A4%9C%E0%A4%AF%E0%A4%AA%E0%A5%81%E0%A4%B0-%E0%A4%B8%E0%A4%AE%E0%A4%BE%E0%A4%9A%E0%A4%BE%E0%A4%B0/%E0%A4%B0%E0%A4%BE%E0%A4%9C%E0%A5%8D%E0%A4%AF-%E0%A4%AE%E0%A5%87%E0%A4%82-29-%E0%A4%9C%E0%A4%BF%E0%A4%B2%E0%A5%8B%E0%A4%82-%E0%A4%AE%E0%A5%87%E0%A4%82-%E0%A4%AC%E0%A5%9D%E0%A4%BE-%E0%A4%B6%E0%A4%BF/&amp;psig=AOvVaw1nhBzo2NlHurgZj1OmkQ9W&amp;ust=1525247638564427" TargetMode="Externa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tmp"/><Relationship Id="rId4" Type="http://schemas.openxmlformats.org/officeDocument/2006/relationships/image" Target="../media/image69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tmp"/><Relationship Id="rId7" Type="http://schemas.openxmlformats.org/officeDocument/2006/relationships/image" Target="../media/image90.tm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tmp"/><Relationship Id="rId5" Type="http://schemas.openxmlformats.org/officeDocument/2006/relationships/image" Target="../media/image88.tmp"/><Relationship Id="rId10" Type="http://schemas.openxmlformats.org/officeDocument/2006/relationships/image" Target="../media/image93.tmp"/><Relationship Id="rId4" Type="http://schemas.openxmlformats.org/officeDocument/2006/relationships/image" Target="../media/image87.tmp"/><Relationship Id="rId9" Type="http://schemas.openxmlformats.org/officeDocument/2006/relationships/image" Target="../media/image92.tm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tmp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3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9700" y="1446213"/>
            <a:ext cx="9144000" cy="2387600"/>
          </a:xfrm>
        </p:spPr>
        <p:txBody>
          <a:bodyPr/>
          <a:lstStyle/>
          <a:p>
            <a:r>
              <a:rPr lang="en-GB" dirty="0" smtClean="0"/>
              <a:t>Annual Members Meeting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4049713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13</a:t>
            </a:r>
            <a:r>
              <a:rPr lang="en-GB" baseline="30000" dirty="0" smtClean="0"/>
              <a:t>th</a:t>
            </a:r>
            <a:r>
              <a:rPr lang="en-GB" dirty="0" smtClean="0"/>
              <a:t> September 2018</a:t>
            </a:r>
          </a:p>
          <a:p>
            <a:r>
              <a:rPr lang="en-GB" dirty="0" smtClean="0"/>
              <a:t>Halton Hospital Education Centre</a:t>
            </a:r>
          </a:p>
          <a:p>
            <a:r>
              <a:rPr lang="en-GB" dirty="0" smtClean="0"/>
              <a:t>Registration from 3:30pm, Presentation and Q&amp;A 4-6pm</a:t>
            </a:r>
          </a:p>
          <a:p>
            <a:r>
              <a:rPr lang="en-GB" b="1" dirty="0" smtClean="0"/>
              <a:t>FREE PARKING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923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101" y="-17250"/>
            <a:ext cx="7629526" cy="1325563"/>
          </a:xfrm>
        </p:spPr>
        <p:txBody>
          <a:bodyPr/>
          <a:lstStyle/>
          <a:p>
            <a:r>
              <a:rPr lang="en-GB" dirty="0" smtClean="0"/>
              <a:t>National recognition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70681" y="1308313"/>
            <a:ext cx="11264093" cy="3824021"/>
          </a:xfrm>
        </p:spPr>
        <p:txBody>
          <a:bodyPr/>
          <a:lstStyle/>
          <a:p>
            <a:r>
              <a:rPr lang="en-GB" dirty="0" smtClean="0"/>
              <a:t>ICU Team – Infection Control</a:t>
            </a:r>
          </a:p>
          <a:p>
            <a:r>
              <a:rPr lang="en-GB" dirty="0" smtClean="0"/>
              <a:t>Transfusion Team - </a:t>
            </a:r>
            <a:r>
              <a:rPr lang="en-GB" dirty="0"/>
              <a:t>Perioperative and Surgical Care </a:t>
            </a:r>
            <a:r>
              <a:rPr lang="en-GB" dirty="0" smtClean="0"/>
              <a:t>  </a:t>
            </a:r>
          </a:p>
          <a:p>
            <a:r>
              <a:rPr lang="en-GB" dirty="0" smtClean="0"/>
              <a:t>Integrated Paediatric acute response team x 2</a:t>
            </a:r>
          </a:p>
          <a:p>
            <a:r>
              <a:rPr lang="en-GB" dirty="0" smtClean="0"/>
              <a:t>Acute Care Team – NICE Shared Learning Awards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334" y="3689486"/>
            <a:ext cx="4408951" cy="1467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380" y="2603519"/>
            <a:ext cx="2880970" cy="2359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948" y="671603"/>
            <a:ext cx="3569406" cy="1488762"/>
          </a:xfrm>
          <a:prstGeom prst="rect">
            <a:avLst/>
          </a:prstGeom>
        </p:spPr>
      </p:pic>
      <p:pic>
        <p:nvPicPr>
          <p:cNvPr id="1026" name="Picture 2" descr="Image result for national institute for healthcare and excellenc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1" y="3500042"/>
            <a:ext cx="2901988" cy="18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30241" y="2518242"/>
            <a:ext cx="3773336" cy="283000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55" y="3408270"/>
            <a:ext cx="3252123" cy="2411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716" y="257176"/>
            <a:ext cx="7675931" cy="207811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56" y="2046575"/>
            <a:ext cx="5067909" cy="1612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91" y="3933243"/>
            <a:ext cx="2496279" cy="156067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58730"/>
            <a:ext cx="4640826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Our Sepsis Challenge success reached Whitehall..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5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0"/>
            <a:ext cx="10515600" cy="1325563"/>
          </a:xfrm>
        </p:spPr>
        <p:txBody>
          <a:bodyPr/>
          <a:lstStyle/>
          <a:p>
            <a:r>
              <a:rPr lang="en-GB" dirty="0" smtClean="0"/>
              <a:t>Royal Recognition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625" y="-264919"/>
            <a:ext cx="4143375" cy="6094620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198465" y="1154965"/>
            <a:ext cx="6968318" cy="3824021"/>
          </a:xfrm>
        </p:spPr>
        <p:txBody>
          <a:bodyPr/>
          <a:lstStyle/>
          <a:p>
            <a:r>
              <a:rPr lang="en-GB" dirty="0" smtClean="0"/>
              <a:t>Dr Tracey Cooper received her MBE from HRH The Prince of Wales</a:t>
            </a:r>
          </a:p>
          <a:p>
            <a:r>
              <a:rPr lang="en-GB" dirty="0" smtClean="0"/>
              <a:t>Maternity continues to enjoy winning the RCM Maternity Service of Year award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142" y="2977274"/>
            <a:ext cx="4433107" cy="27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745370" cy="6003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980" y="2917869"/>
            <a:ext cx="4902436" cy="324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5250"/>
            <a:ext cx="10058400" cy="6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434" y="230737"/>
            <a:ext cx="4160614" cy="2326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86362" cy="1325563"/>
          </a:xfrm>
        </p:spPr>
        <p:txBody>
          <a:bodyPr/>
          <a:lstStyle/>
          <a:p>
            <a:r>
              <a:rPr lang="en-GB" dirty="0" smtClean="0"/>
              <a:t>A bit closer to home…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85" y="1129583"/>
            <a:ext cx="7981950" cy="4645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2654" y="4651448"/>
            <a:ext cx="3472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Our amazing WHH Volunteers receive a standing ovation at our Annual Staff Awards</a:t>
            </a:r>
            <a:endParaRPr lang="en-GB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111" y="2684144"/>
            <a:ext cx="2153034" cy="17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9211" y="28951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/>
            </a:r>
            <a:br>
              <a:rPr lang="en-GB" sz="6000" dirty="0" smtClean="0"/>
            </a:br>
            <a:r>
              <a:rPr lang="en-GB" sz="6000" dirty="0" smtClean="0"/>
              <a:t>Quality &amp; Operational Report</a:t>
            </a:r>
            <a:br>
              <a:rPr lang="en-GB" sz="6000" dirty="0" smtClean="0"/>
            </a:br>
            <a:r>
              <a:rPr lang="en-GB" sz="3100" dirty="0" smtClean="0"/>
              <a:t>Simon Constable, Executive Medical Director &amp; Deputy Chief Executive</a:t>
            </a:r>
            <a:br>
              <a:rPr lang="en-GB" sz="3100" dirty="0" smtClean="0"/>
            </a:br>
            <a:r>
              <a:rPr lang="en-GB" sz="3100" dirty="0" smtClean="0"/>
              <a:t>Kimberley Salmon-Jamieson, Chief Nurse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7469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670" y="1106488"/>
            <a:ext cx="4195709" cy="435133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-14555"/>
            <a:ext cx="7629526" cy="1325563"/>
          </a:xfrm>
        </p:spPr>
        <p:txBody>
          <a:bodyPr/>
          <a:lstStyle/>
          <a:p>
            <a:r>
              <a:rPr lang="en-GB" dirty="0" smtClean="0"/>
              <a:t>Suspension of our Spinal Service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05724" y="1210216"/>
            <a:ext cx="61998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Service suspended in September 2017 following 4 serious, but apparently unrelated serious incidents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WHH spinal patients care transferred to other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Royal College of Surgeons asked to conduct independent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Report shared with those patients/families </a:t>
            </a:r>
            <a:r>
              <a:rPr lang="en-GB" dirty="0" smtClean="0"/>
              <a:t>affected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Findings fully acknowledged, all recommendations have or are being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Working with commissioners and other providers to explore </a:t>
            </a:r>
            <a:r>
              <a:rPr lang="en-GB" dirty="0"/>
              <a:t>spinal surgery services will be delivered in Cheshire &amp; Merseyside in the </a:t>
            </a:r>
            <a:r>
              <a:rPr lang="en-GB" dirty="0" smtClean="0"/>
              <a:t>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Service will remain suspended until this is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Our sincere apologies </a:t>
            </a:r>
            <a:r>
              <a:rPr lang="en-GB" dirty="0"/>
              <a:t>to all those patients and families that have been </a:t>
            </a:r>
            <a:r>
              <a:rPr lang="en-GB" dirty="0" smtClean="0"/>
              <a:t>affected.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276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79375"/>
            <a:ext cx="10515600" cy="1325563"/>
          </a:xfrm>
        </p:spPr>
        <p:txBody>
          <a:bodyPr/>
          <a:lstStyle/>
          <a:p>
            <a:r>
              <a:rPr lang="en-GB" dirty="0" smtClean="0"/>
              <a:t>Mortality Rates – ‘as expected’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" y="2581276"/>
            <a:ext cx="4200524" cy="286702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786" y="2581276"/>
            <a:ext cx="5159225" cy="28670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7476" y="1025998"/>
            <a:ext cx="99895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Strong, sustained performance in reducing mortality rates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 consistently in the ‘as expected’ range for first time in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have implemented our new Learning from Deaths policy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5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136525"/>
            <a:ext cx="10515600" cy="1325563"/>
          </a:xfrm>
        </p:spPr>
        <p:txBody>
          <a:bodyPr/>
          <a:lstStyle/>
          <a:p>
            <a:r>
              <a:rPr lang="en-GB" dirty="0" smtClean="0"/>
              <a:t>Embedding a Safety Culture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14708" y="1496681"/>
            <a:ext cx="567690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safety culture initiative 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all areas, clinical and non-clinical, as all roles in the NHS contribute to delivering safe and effective care for our patients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introduced a daily 15min Safety Huddle in the Boardroom which is widely and well attended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followed by a trust-wide Safety bulletin by email within 45mins of the briefing – this is used at ward/</a:t>
            </a:r>
            <a:r>
              <a:rPr lang="en-GB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safety huddles and handovers for the following 24hrs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145" y="-88390"/>
            <a:ext cx="2029686" cy="155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110" y="14397"/>
            <a:ext cx="1509504" cy="1498960"/>
          </a:xfrm>
          <a:prstGeom prst="rect">
            <a:avLst/>
          </a:prstGeom>
        </p:spPr>
      </p:pic>
      <p:pic>
        <p:nvPicPr>
          <p:cNvPr id="2050" name="Picture 2" descr="C:\Users\canrya\AppData\Local\Microsoft\Windows\Temporary Internet Files\Content.Outlook\HJ6THP4B\IMG_0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58" y="1513357"/>
            <a:ext cx="4593878" cy="34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anrya\AppData\Local\Microsoft\Windows\Temporary Internet Files\Content.Outlook\HJ6THP4B\Safety Huddle - May 2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58" y="4519180"/>
            <a:ext cx="4593878" cy="141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8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4874" y="2766218"/>
            <a:ext cx="10848975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Welcome</a:t>
            </a:r>
            <a:br>
              <a:rPr lang="en-GB" sz="6000" dirty="0" smtClean="0"/>
            </a:br>
            <a:r>
              <a:rPr lang="en-GB" sz="3600" dirty="0" smtClean="0"/>
              <a:t>Steve McGuirk CBE DL, Chairman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925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0094">
            <a:off x="2685293" y="164963"/>
            <a:ext cx="3352371" cy="480506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3106">
            <a:off x="463352" y="1597523"/>
            <a:ext cx="3011068" cy="4334292"/>
          </a:xfrm>
          <a:prstGeom prst="rect">
            <a:avLst/>
          </a:prstGeom>
        </p:spPr>
      </p:pic>
      <p:pic>
        <p:nvPicPr>
          <p:cNvPr id="6" name="Picture 5" descr="SAFETY HUDDLE: Friday 31 August 2018 - Message (HTML) 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075" y="117825"/>
            <a:ext cx="3667125" cy="373999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886" y="3147606"/>
            <a:ext cx="3906074" cy="2212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569" y="3922573"/>
            <a:ext cx="4095119" cy="21336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9806" y="266699"/>
            <a:ext cx="162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Monthly Briefing launching this month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094856" y="20002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Safety Bulletin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4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Healthcare </a:t>
            </a:r>
            <a:r>
              <a:rPr lang="en-GB" sz="4000" dirty="0" smtClean="0"/>
              <a:t>Associated Infections</a:t>
            </a:r>
            <a:endParaRPr lang="en-GB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13310"/>
            <a:ext cx="7467600" cy="4488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72600" y="3357562"/>
            <a:ext cx="172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C-Diff target &lt;27</a:t>
            </a:r>
          </a:p>
          <a:p>
            <a:r>
              <a:rPr lang="en-GB" dirty="0" smtClean="0"/>
              <a:t>MRSA target 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2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896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Sepsis Screening and treatment</a:t>
            </a:r>
            <a:endParaRPr lang="en-GB" sz="4000" dirty="0"/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425" y="2706689"/>
            <a:ext cx="1983422" cy="138882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425" y="4248754"/>
            <a:ext cx="1983422" cy="140512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4207" y="2706689"/>
            <a:ext cx="2503170" cy="310356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9" descr="C:\Users\trulow\AppData\Local\Microsoft\Windows\Temporary Internet Files\Content.Outlook\L9Z5O7FX\sepsis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872" y="123825"/>
            <a:ext cx="4929505" cy="240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" y="781050"/>
            <a:ext cx="4450715" cy="2410500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" y="3276707"/>
            <a:ext cx="4450715" cy="24993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81575" y="2196445"/>
            <a:ext cx="1888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Major progress year on year on Sepsis screening and timely administering of antibiotics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4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Quality Indicators</a:t>
            </a:r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6" r="1032"/>
          <a:stretch/>
        </p:blipFill>
        <p:spPr>
          <a:xfrm>
            <a:off x="295275" y="2486007"/>
            <a:ext cx="5172075" cy="27337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894291"/>
              </p:ext>
            </p:extLst>
          </p:nvPr>
        </p:nvGraphicFramePr>
        <p:xfrm>
          <a:off x="495300" y="1441727"/>
          <a:ext cx="3767773" cy="578358"/>
        </p:xfrm>
        <a:graphic>
          <a:graphicData uri="http://schemas.openxmlformats.org/drawingml/2006/table">
            <a:tbl>
              <a:tblPr firstRow="1" firstCol="1" bandRow="1"/>
              <a:tblGrid>
                <a:gridCol w="1095375"/>
                <a:gridCol w="666750"/>
                <a:gridCol w="685800"/>
                <a:gridCol w="131984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2016/17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2017/18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Increase/Decrease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Falls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 reduction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Ward only falls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14% reduction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04" y="2430390"/>
            <a:ext cx="5416778" cy="27893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01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69850"/>
            <a:ext cx="10515600" cy="1325563"/>
          </a:xfrm>
        </p:spPr>
        <p:txBody>
          <a:bodyPr/>
          <a:lstStyle/>
          <a:p>
            <a:r>
              <a:rPr lang="en-GB" dirty="0" smtClean="0"/>
              <a:t>Complaints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54954" y="1513254"/>
            <a:ext cx="580453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 focus on reducing complaints backlog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year end no &gt;6months open complaints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Timeliness </a:t>
            </a:r>
            <a:r>
              <a:rPr lang="en-GB" sz="2000" dirty="0"/>
              <a:t>of responses </a:t>
            </a:r>
            <a:r>
              <a:rPr lang="en-GB" sz="2000" dirty="0" smtClean="0"/>
              <a:t>improving from 27% in </a:t>
            </a:r>
            <a:r>
              <a:rPr lang="en-GB" sz="2000" dirty="0"/>
              <a:t>Q1 to </a:t>
            </a:r>
            <a:r>
              <a:rPr lang="en-GB" sz="2000" dirty="0" smtClean="0"/>
              <a:t>50% </a:t>
            </a:r>
            <a:r>
              <a:rPr lang="en-GB" sz="2000" dirty="0"/>
              <a:t>in </a:t>
            </a:r>
            <a:r>
              <a:rPr lang="en-GB" sz="2000" dirty="0" smtClean="0"/>
              <a:t>Q4 – now working to 100%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New complaints and concerns policy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PALs concerns 1,397, all but 32 resolved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/>
              <a:t>This is so important to ensure that we resolve things as quickly as we can to ensure we </a:t>
            </a:r>
            <a:r>
              <a:rPr lang="en-GB" sz="2000" b="1" dirty="0"/>
              <a:t>learn lessons and implement changes</a:t>
            </a:r>
            <a:endParaRPr lang="en-GB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172" y="1387667"/>
            <a:ext cx="5354955" cy="3498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5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222250"/>
            <a:ext cx="10515600" cy="1325563"/>
          </a:xfrm>
        </p:spPr>
        <p:txBody>
          <a:bodyPr/>
          <a:lstStyle/>
          <a:p>
            <a:r>
              <a:rPr lang="en-GB" dirty="0" smtClean="0"/>
              <a:t>Patient Experience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" y="1919287"/>
            <a:ext cx="5017770" cy="3557587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4" y="1919286"/>
            <a:ext cx="5457825" cy="355758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495925" y="300255"/>
            <a:ext cx="5804534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Introduced FFT by text or automated voice call </a:t>
            </a:r>
            <a:endParaRPr lang="en-GB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 time data by ward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Enables swift intervention, resolution and learning</a:t>
            </a:r>
            <a:endParaRPr lang="en-GB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Down Ribbon 5"/>
          <p:cNvSpPr/>
          <p:nvPr/>
        </p:nvSpPr>
        <p:spPr>
          <a:xfrm>
            <a:off x="49670" y="67870"/>
            <a:ext cx="7117492" cy="1133343"/>
          </a:xfrm>
          <a:prstGeom prst="ellipseRibbon">
            <a:avLst/>
          </a:prstGeom>
          <a:ln>
            <a:solidFill>
              <a:schemeClr val="accent5"/>
            </a:solidFill>
            <a:prstDash val="soli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WHH Inpatient Survey Analysis (Adults) 2017</a:t>
            </a:r>
            <a:endParaRPr lang="en-GB" sz="24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93008" y="1603403"/>
            <a:ext cx="2174789" cy="753762"/>
          </a:xfrm>
          <a:prstGeom prst="wedgeRoundRectCallout">
            <a:avLst>
              <a:gd name="adj1" fmla="val -49024"/>
              <a:gd name="adj2" fmla="val -8995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Rate 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35%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4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991" y="2450185"/>
            <a:ext cx="808481" cy="66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500" y="3160864"/>
            <a:ext cx="12974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     </a:t>
            </a:r>
            <a:r>
              <a:rPr lang="en-GB" sz="1100" b="1" dirty="0" smtClean="0">
                <a:solidFill>
                  <a:schemeClr val="accent5">
                    <a:lumMod val="75000"/>
                  </a:schemeClr>
                </a:solidFill>
              </a:rPr>
              <a:t>47%         </a:t>
            </a:r>
            <a:r>
              <a:rPr lang="en-GB" sz="1100" b="1" dirty="0" smtClean="0">
                <a:solidFill>
                  <a:srgbClr val="FF9999"/>
                </a:solidFill>
              </a:rPr>
              <a:t>53%</a:t>
            </a:r>
            <a:endParaRPr lang="en-GB" sz="1100" b="1" dirty="0">
              <a:solidFill>
                <a:srgbClr val="FF99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9035" y="1085583"/>
            <a:ext cx="65250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The Number of Questions that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en-GB" sz="12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since last year</a:t>
            </a:r>
          </a:p>
          <a:p>
            <a:endParaRPr lang="en-GB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GOT WORSE  by 5% or more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since last year</a:t>
            </a:r>
          </a:p>
          <a:p>
            <a:endParaRPr lang="en-GB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NEW </a:t>
            </a:r>
            <a:r>
              <a:rPr lang="en-GB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year</a:t>
            </a:r>
          </a:p>
          <a:p>
            <a:endParaRPr lang="en-GB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 IMPROVEMENT </a:t>
            </a:r>
            <a:r>
              <a:rPr lang="en-GB" sz="1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(improved steadily over 3 years</a:t>
            </a:r>
          </a:p>
          <a:p>
            <a:endParaRPr lang="en-GB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CONCERN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(Steadily deteriorated over 3 years)</a:t>
            </a:r>
          </a:p>
          <a:p>
            <a:endParaRPr lang="en-GB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WHH was in </a:t>
            </a:r>
            <a:r>
              <a:rPr lang="en-GB" sz="1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20% </a:t>
            </a:r>
            <a:r>
              <a:rPr lang="en-GB" sz="12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Trusts</a:t>
            </a:r>
          </a:p>
          <a:p>
            <a:endParaRPr lang="en-GB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 was in </a:t>
            </a:r>
            <a:r>
              <a:rPr lang="en-GB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20% </a:t>
            </a:r>
            <a:r>
              <a:rPr lang="en-GB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Trusts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27897" y="1324571"/>
            <a:ext cx="355105" cy="2219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42</a:t>
            </a:r>
            <a:endParaRPr lang="en-GB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10836772" y="2591119"/>
            <a:ext cx="346230" cy="2219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836772" y="2862590"/>
            <a:ext cx="346230" cy="2219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36772" y="1989881"/>
            <a:ext cx="346230" cy="221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7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836771" y="1654584"/>
            <a:ext cx="337351" cy="22194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836772" y="2241477"/>
            <a:ext cx="337350" cy="2219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836772" y="3186700"/>
            <a:ext cx="346230" cy="2219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360254"/>
              </p:ext>
            </p:extLst>
          </p:nvPr>
        </p:nvGraphicFramePr>
        <p:xfrm>
          <a:off x="537558" y="2436922"/>
          <a:ext cx="3605653" cy="1648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682691"/>
              </p:ext>
            </p:extLst>
          </p:nvPr>
        </p:nvGraphicFramePr>
        <p:xfrm>
          <a:off x="440646" y="3890996"/>
          <a:ext cx="4253641" cy="179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5625579" y="3470787"/>
            <a:ext cx="6010182" cy="31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Priority Areas of Focus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25580" y="3896915"/>
            <a:ext cx="1065320" cy="12517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</a:rPr>
              <a:t>Discharge delayed due to wait for medicines / to see doctor / for ambulance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86210" y="3896915"/>
            <a:ext cx="1065319" cy="12517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</a:rPr>
              <a:t>Length of delay in being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discharged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Wave 22"/>
          <p:cNvSpPr/>
          <p:nvPr/>
        </p:nvSpPr>
        <p:spPr>
          <a:xfrm>
            <a:off x="5625579" y="5148667"/>
            <a:ext cx="6187736" cy="60812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Bodoni MT" panose="02070603080606020203" pitchFamily="18" charset="0"/>
              </a:rPr>
              <a:t>….What Matters Most to You?.....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98010" y="3890996"/>
            <a:ext cx="1065319" cy="12517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Noise at night from other patients on the wards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374917" y="3890996"/>
            <a:ext cx="1065319" cy="12517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Emotional support for patients whilst an inpatient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570442" y="3896915"/>
            <a:ext cx="1065319" cy="125175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Information given to patients on discharge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Ward Quality Metrics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1331"/>
            <a:ext cx="10515600" cy="4715632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smtClean="0"/>
              <a:t>Ward Quality Metrics provides a systematic </a:t>
            </a:r>
            <a:r>
              <a:rPr lang="en-GB" sz="1600" dirty="0"/>
              <a:t>measure of the quality of care </a:t>
            </a:r>
            <a:r>
              <a:rPr lang="en-GB" sz="1600" dirty="0" smtClean="0"/>
              <a:t>delivered at ward level.</a:t>
            </a:r>
            <a:endParaRPr lang="en-GB" sz="1600" dirty="0"/>
          </a:p>
          <a:p>
            <a:r>
              <a:rPr lang="en-GB" sz="1600" dirty="0"/>
              <a:t>Measure standards on core activities, which are aligned to the CQC domains</a:t>
            </a:r>
          </a:p>
          <a:p>
            <a:r>
              <a:rPr lang="en-GB" sz="1600" dirty="0"/>
              <a:t>Metrics designed to inform at two levels in the </a:t>
            </a:r>
            <a:r>
              <a:rPr lang="en-GB" sz="1600" dirty="0" smtClean="0"/>
              <a:t>organisation</a:t>
            </a:r>
          </a:p>
          <a:p>
            <a:pPr lvl="1"/>
            <a:r>
              <a:rPr lang="en-GB" sz="1600" dirty="0" smtClean="0"/>
              <a:t>Reporting </a:t>
            </a:r>
            <a:r>
              <a:rPr lang="en-GB" sz="1600" dirty="0"/>
              <a:t>at ward </a:t>
            </a:r>
            <a:r>
              <a:rPr lang="en-GB" sz="1600" dirty="0" smtClean="0"/>
              <a:t>level</a:t>
            </a:r>
          </a:p>
          <a:p>
            <a:pPr lvl="1"/>
            <a:r>
              <a:rPr lang="en-GB" sz="1600" dirty="0" smtClean="0"/>
              <a:t>Reporting </a:t>
            </a:r>
            <a:r>
              <a:rPr lang="en-GB" sz="1600"/>
              <a:t>at </a:t>
            </a:r>
            <a:r>
              <a:rPr lang="en-GB" sz="1600" smtClean="0"/>
              <a:t>Trust level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Data is used and reviewed as part of the ward accreditation process</a:t>
            </a:r>
            <a:endParaRPr lang="en-GB" sz="1600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66" y="3576382"/>
            <a:ext cx="4753461" cy="202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59" y="2478330"/>
            <a:ext cx="2354895" cy="31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360" y="1060444"/>
            <a:ext cx="3055879" cy="299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036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WHH Ward Accreditation Programme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850" y="1435693"/>
            <a:ext cx="10541950" cy="4741270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Purpose: To ensure high quality, safe and compassionate care and services</a:t>
            </a:r>
            <a:r>
              <a:rPr lang="en-GB" sz="1600" dirty="0"/>
              <a:t>.</a:t>
            </a:r>
          </a:p>
          <a:p>
            <a:r>
              <a:rPr lang="en-GB" sz="1600" dirty="0" smtClean="0"/>
              <a:t>Process </a:t>
            </a:r>
            <a:r>
              <a:rPr lang="en-GB" sz="1600" dirty="0"/>
              <a:t>of assurance from ward to board and includes an ‘award status’ based on level </a:t>
            </a:r>
            <a:r>
              <a:rPr lang="en-GB" sz="1600" dirty="0" smtClean="0"/>
              <a:t>of </a:t>
            </a:r>
            <a:r>
              <a:rPr lang="en-GB" sz="1600" dirty="0"/>
              <a:t>success achieved</a:t>
            </a:r>
          </a:p>
          <a:p>
            <a:r>
              <a:rPr lang="en-GB" sz="1600" dirty="0"/>
              <a:t>Standardised assessment to enable achievement of ward safety/quality standards</a:t>
            </a:r>
          </a:p>
          <a:p>
            <a:r>
              <a:rPr lang="en-GB" sz="1600" dirty="0"/>
              <a:t>Commitment to continuous improvement</a:t>
            </a:r>
          </a:p>
          <a:p>
            <a:r>
              <a:rPr lang="en-GB" sz="1600" dirty="0"/>
              <a:t>Empowering leaders and engaging staff</a:t>
            </a:r>
          </a:p>
          <a:p>
            <a:endParaRPr lang="en-GB" dirty="0"/>
          </a:p>
        </p:txBody>
      </p:sp>
      <p:pic>
        <p:nvPicPr>
          <p:cNvPr id="2050" name="Picture 2" descr="\\Nch\dfs\UserData\JenMcc2\MyDocs\Ward Accreditation\AC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198" y="365894"/>
            <a:ext cx="2281727" cy="15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52" y="2447435"/>
            <a:ext cx="4700588" cy="151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97" y="4164765"/>
            <a:ext cx="5529129" cy="162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0" y="3204672"/>
            <a:ext cx="5176186" cy="252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48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Quality Academy </a:t>
            </a:r>
            <a:r>
              <a:rPr lang="en-GB" dirty="0"/>
              <a:t/>
            </a:r>
            <a:br>
              <a:rPr lang="en-GB" dirty="0"/>
            </a:br>
            <a:r>
              <a:rPr lang="en-GB" sz="2000" b="1" i="1" dirty="0" smtClean="0">
                <a:solidFill>
                  <a:schemeClr val="accent2"/>
                </a:solidFill>
              </a:rPr>
              <a:t>Our </a:t>
            </a:r>
            <a:r>
              <a:rPr lang="en-GB" sz="2000" b="1" i="1" dirty="0">
                <a:solidFill>
                  <a:schemeClr val="accent2"/>
                </a:solidFill>
              </a:rPr>
              <a:t>vision is to enable cutting edge research and innovation, </a:t>
            </a:r>
            <a:r>
              <a:rPr lang="en-GB" sz="2000" b="1" i="1" dirty="0" smtClean="0">
                <a:solidFill>
                  <a:schemeClr val="accent2"/>
                </a:solidFill>
              </a:rPr>
              <a:t>embedding </a:t>
            </a:r>
            <a:r>
              <a:rPr lang="en-GB" sz="2000" b="1" i="1" dirty="0">
                <a:solidFill>
                  <a:schemeClr val="accent2"/>
                </a:solidFill>
              </a:rPr>
              <a:t>excellence in care </a:t>
            </a:r>
            <a:r>
              <a:rPr lang="en-GB" sz="2000" b="1" i="1" dirty="0" smtClean="0">
                <a:solidFill>
                  <a:schemeClr val="accent2"/>
                </a:solidFill>
              </a:rPr>
              <a:t>through         continuous </a:t>
            </a:r>
            <a:r>
              <a:rPr lang="en-GB" sz="2000" b="1" i="1" dirty="0">
                <a:solidFill>
                  <a:schemeClr val="accent2"/>
                </a:solidFill>
              </a:rPr>
              <a:t>quality improvement, working with staff, </a:t>
            </a:r>
            <a:r>
              <a:rPr lang="en-GB" sz="2000" b="1" i="1" dirty="0" smtClean="0">
                <a:solidFill>
                  <a:schemeClr val="accent2"/>
                </a:solidFill>
              </a:rPr>
              <a:t>our </a:t>
            </a:r>
            <a:r>
              <a:rPr lang="en-GB" sz="2000" b="1" i="1" dirty="0">
                <a:solidFill>
                  <a:schemeClr val="accent2"/>
                </a:solidFill>
              </a:rPr>
              <a:t>partners and the public. </a:t>
            </a:r>
            <a:endParaRPr lang="en-GB" sz="20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937" y="1836833"/>
            <a:ext cx="5724969" cy="369816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Trust has launched a Quality Academy – R&amp;D, Knowledge Management, Quality Improvement, Innovation </a:t>
            </a:r>
          </a:p>
          <a:p>
            <a:r>
              <a:rPr lang="en-GB" dirty="0" smtClean="0"/>
              <a:t>Promoting partnership working with AQuA, Innovation Agency, Universities</a:t>
            </a:r>
          </a:p>
          <a:p>
            <a:r>
              <a:rPr lang="en-GB" dirty="0" smtClean="0"/>
              <a:t> Delivery arm for the Trust quality priorities </a:t>
            </a:r>
          </a:p>
          <a:p>
            <a:r>
              <a:rPr lang="en-GB" dirty="0" smtClean="0"/>
              <a:t>Clinical engagement, patient voice to assess improvements made </a:t>
            </a:r>
          </a:p>
          <a:p>
            <a:endParaRPr lang="en-GB" dirty="0"/>
          </a:p>
        </p:txBody>
      </p:sp>
      <p:pic>
        <p:nvPicPr>
          <p:cNvPr id="4" name="Picture 2" descr="Quality-Academ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82" y="1836833"/>
            <a:ext cx="3725967" cy="349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1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19300" y="593344"/>
            <a:ext cx="9486900" cy="45977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4:00pm</a:t>
            </a:r>
            <a:r>
              <a:rPr lang="en-GB" sz="1800" dirty="0"/>
              <a:t>	</a:t>
            </a:r>
            <a:r>
              <a:rPr lang="en-GB" sz="1800" b="1" dirty="0" smtClean="0"/>
              <a:t>Welcome</a:t>
            </a:r>
            <a:r>
              <a:rPr lang="en-GB" sz="1800" dirty="0" smtClean="0"/>
              <a:t>, Steve McGuirk, Chairman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	</a:t>
            </a:r>
            <a:r>
              <a:rPr lang="en-GB" sz="1800" dirty="0" smtClean="0"/>
              <a:t>Happy birthday NHS – WHH Staff Choir Performance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4:05pm	</a:t>
            </a:r>
            <a:r>
              <a:rPr lang="en-GB" sz="1800" b="1" dirty="0" smtClean="0"/>
              <a:t>Annual </a:t>
            </a:r>
            <a:r>
              <a:rPr lang="en-GB" sz="1800" b="1" dirty="0"/>
              <a:t>Report </a:t>
            </a:r>
            <a:r>
              <a:rPr lang="en-GB" sz="1800" b="1" dirty="0" smtClean="0"/>
              <a:t>2017-18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	</a:t>
            </a:r>
            <a:r>
              <a:rPr lang="en-GB" sz="1800" dirty="0" smtClean="0"/>
              <a:t>- Chief Executive’s Report – Mel Pickup, Chief Executive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	</a:t>
            </a:r>
            <a:r>
              <a:rPr lang="en-GB" sz="1800" dirty="0" smtClean="0"/>
              <a:t>- Quality &amp; Operational Report - Simon Constable, Executive Medical Director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				     Kimberley Salmon-Jamieson, Chief Nurse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	</a:t>
            </a:r>
            <a:r>
              <a:rPr lang="en-GB" sz="1800" dirty="0" smtClean="0"/>
              <a:t>- Financial Review - Andrea McGee, </a:t>
            </a:r>
            <a:r>
              <a:rPr lang="en-GB" sz="1800" dirty="0"/>
              <a:t>Director of </a:t>
            </a:r>
            <a:r>
              <a:rPr lang="en-GB" sz="1800" dirty="0" smtClean="0"/>
              <a:t>Finance &amp; Commercial Development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4:50pm</a:t>
            </a:r>
            <a:r>
              <a:rPr lang="en-GB" sz="1800" dirty="0"/>
              <a:t>	</a:t>
            </a:r>
            <a:r>
              <a:rPr lang="en-GB" sz="1800" b="1" dirty="0" smtClean="0"/>
              <a:t>Lead Governors’ Report</a:t>
            </a:r>
            <a:r>
              <a:rPr lang="en-GB" sz="1800" dirty="0"/>
              <a:t> </a:t>
            </a:r>
            <a:r>
              <a:rPr lang="en-GB" sz="1800" dirty="0" smtClean="0"/>
              <a:t>Mr Norman Holding, Public Governor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5.05pm	</a:t>
            </a:r>
            <a:r>
              <a:rPr lang="en-GB" sz="1800" b="1" dirty="0" smtClean="0"/>
              <a:t>Break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5.20pm</a:t>
            </a:r>
            <a:r>
              <a:rPr lang="en-GB" sz="1800" dirty="0"/>
              <a:t>	</a:t>
            </a:r>
            <a:r>
              <a:rPr lang="en-GB" sz="1800" b="1" dirty="0" smtClean="0"/>
              <a:t>Forward </a:t>
            </a:r>
            <a:r>
              <a:rPr lang="en-GB" sz="1800" b="1" dirty="0"/>
              <a:t>plan </a:t>
            </a:r>
            <a:r>
              <a:rPr lang="en-GB" sz="1800" b="1" dirty="0" smtClean="0"/>
              <a:t>2018-19, </a:t>
            </a:r>
            <a:r>
              <a:rPr lang="en-GB" sz="1800" dirty="0" smtClean="0"/>
              <a:t>Mel Pickup, </a:t>
            </a:r>
            <a:r>
              <a:rPr lang="en-GB" sz="1800" dirty="0"/>
              <a:t>Chief Executive </a:t>
            </a:r>
            <a:endParaRPr lang="en-GB" sz="1800" i="1" dirty="0" smtClean="0"/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5:50pm</a:t>
            </a:r>
            <a:r>
              <a:rPr lang="en-GB" sz="1800" dirty="0"/>
              <a:t>	</a:t>
            </a:r>
            <a:r>
              <a:rPr lang="en-GB" sz="1800" b="1" dirty="0" smtClean="0"/>
              <a:t>Q&amp;A session</a:t>
            </a:r>
            <a:endParaRPr lang="en-GB" sz="1800" b="1" dirty="0"/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6.00pm</a:t>
            </a:r>
            <a:r>
              <a:rPr lang="en-GB" sz="1800" dirty="0"/>
              <a:t>	</a:t>
            </a:r>
            <a:r>
              <a:rPr lang="en-GB" sz="1800" b="1" dirty="0" smtClean="0"/>
              <a:t>Close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5296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5607"/>
            <a:ext cx="5837902" cy="1325563"/>
          </a:xfrm>
        </p:spPr>
        <p:txBody>
          <a:bodyPr/>
          <a:lstStyle/>
          <a:p>
            <a:r>
              <a:rPr lang="en-GB" dirty="0" smtClean="0"/>
              <a:t>Winter Woes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4273" y="1020763"/>
            <a:ext cx="5837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Believed to be the worst </a:t>
            </a:r>
            <a:r>
              <a:rPr lang="en-GB" dirty="0"/>
              <a:t>winter on record for the NHS, </a:t>
            </a:r>
            <a:r>
              <a:rPr lang="en-GB" dirty="0" smtClean="0"/>
              <a:t>WHH did </a:t>
            </a:r>
            <a:r>
              <a:rPr lang="en-GB" dirty="0"/>
              <a:t>not achieve the </a:t>
            </a:r>
            <a:r>
              <a:rPr lang="en-GB" dirty="0" smtClean="0"/>
              <a:t>standard, but we </a:t>
            </a:r>
            <a:r>
              <a:rPr lang="en-GB" dirty="0"/>
              <a:t>did perform </a:t>
            </a:r>
            <a:r>
              <a:rPr lang="en-GB" dirty="0" smtClean="0"/>
              <a:t>better </a:t>
            </a:r>
            <a:r>
              <a:rPr lang="en-GB" dirty="0"/>
              <a:t>than both the regional and national </a:t>
            </a:r>
            <a:r>
              <a:rPr lang="en-GB" dirty="0" smtClean="0"/>
              <a:t>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Thanks to a dedicated elective site at Halton, we were able to recommence operations very quickly in January</a:t>
            </a:r>
            <a:endParaRPr lang="en-GB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7904">
            <a:off x="126182" y="2948699"/>
            <a:ext cx="3452341" cy="2976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29375" y="1099428"/>
            <a:ext cx="55521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NHS was subject to a significant Cyber </a:t>
            </a:r>
            <a:r>
              <a:rPr lang="en-GB" dirty="0"/>
              <a:t>attack </a:t>
            </a:r>
            <a:r>
              <a:rPr lang="en-GB" dirty="0" smtClean="0"/>
              <a:t>using the </a:t>
            </a:r>
            <a:r>
              <a:rPr lang="en-GB" dirty="0" err="1" smtClean="0"/>
              <a:t>Wannacry</a:t>
            </a:r>
            <a:r>
              <a:rPr lang="en-GB" dirty="0" smtClean="0"/>
              <a:t> virus in 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WHH </a:t>
            </a:r>
            <a:r>
              <a:rPr lang="en-GB" b="1" dirty="0" smtClean="0"/>
              <a:t>not affected </a:t>
            </a:r>
            <a:r>
              <a:rPr lang="en-GB" dirty="0" smtClean="0"/>
              <a:t>thanks to continuous upgrading and patching of our systems by our IM&amp;T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Nevertheless we took down our wireless and email systems as a precautionary measures for 72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Patients unaffected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63649" y="15608"/>
            <a:ext cx="5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NHS Cyber Attack</a:t>
            </a:r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74" y="4527553"/>
            <a:ext cx="3534251" cy="112256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825" y="2680120"/>
            <a:ext cx="2432175" cy="172728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575" y="3245053"/>
            <a:ext cx="4296847" cy="24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55575"/>
            <a:ext cx="10515600" cy="1325563"/>
          </a:xfrm>
        </p:spPr>
        <p:txBody>
          <a:bodyPr/>
          <a:lstStyle/>
          <a:p>
            <a:r>
              <a:rPr lang="en-GB" dirty="0" smtClean="0"/>
              <a:t>Activity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01824"/>
              </p:ext>
            </p:extLst>
          </p:nvPr>
        </p:nvGraphicFramePr>
        <p:xfrm>
          <a:off x="1381125" y="1638300"/>
          <a:ext cx="9096374" cy="338993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430412"/>
                <a:gridCol w="944327"/>
                <a:gridCol w="944327"/>
                <a:gridCol w="944327"/>
                <a:gridCol w="944327"/>
                <a:gridCol w="944327"/>
                <a:gridCol w="944327"/>
              </a:tblGrid>
              <a:tr h="1552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Activity 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2015/16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% change 15/16 vs 14/15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2016/17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% change 16/17 vs 15/16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2017/18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% change 17/18 vs 16/17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Elective Inpatient Discharges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5,461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-1.2%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5288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-3.2%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4929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-6.8%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Elective Day Cases Discharges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31,429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-4.8%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31633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0.6%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28926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-8.6%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Non-Elective Discharges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38,542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-3.1%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42771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11.0%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39670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-7.3%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New Outpatient Attendances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117,912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-4.4%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109259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-7.3%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103,138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-5.6%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A&amp;E Attendances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105,450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2.8%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108,889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3.3%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112,928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3.7%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00400" y="272052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During </a:t>
            </a:r>
            <a:r>
              <a:rPr lang="en-GB" sz="2000" dirty="0" smtClean="0"/>
              <a:t>the year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A&amp;E </a:t>
            </a:r>
            <a:r>
              <a:rPr lang="en-GB" sz="2000" dirty="0"/>
              <a:t>Attendances increased by 3.7% </a:t>
            </a:r>
            <a:r>
              <a:rPr lang="en-GB" sz="2000" dirty="0" smtClean="0"/>
              <a:t>non-elective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Admissions </a:t>
            </a:r>
            <a:r>
              <a:rPr lang="en-GB" sz="2000" dirty="0"/>
              <a:t>decreased by 8.0%. </a:t>
            </a:r>
            <a:endParaRPr lang="en-GB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02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80" y="266802"/>
            <a:ext cx="10515600" cy="1325563"/>
          </a:xfrm>
        </p:spPr>
        <p:txBody>
          <a:bodyPr/>
          <a:lstStyle/>
          <a:p>
            <a:r>
              <a:rPr lang="en-GB" dirty="0" smtClean="0"/>
              <a:t>The 4-hr Standard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80" y="3100388"/>
            <a:ext cx="11831440" cy="2011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742" y="1728471"/>
            <a:ext cx="998957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Due to operational pressures we did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achieve the 95% national standard and closed with a performance of 88.67% ytd.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However we out-performed regional peers AND the national average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88" y="365125"/>
            <a:ext cx="10515600" cy="1325563"/>
          </a:xfrm>
        </p:spPr>
        <p:txBody>
          <a:bodyPr/>
          <a:lstStyle/>
          <a:p>
            <a:r>
              <a:rPr lang="en-GB" dirty="0" smtClean="0"/>
              <a:t>Referral to Treatment (RTT)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076524"/>
            <a:ext cx="990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consistently saw more than 92% of our referred patients within the 18 week standard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03" y="2831692"/>
            <a:ext cx="11828206" cy="26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19" y="1418431"/>
            <a:ext cx="2758256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Cancer </a:t>
            </a:r>
            <a:br>
              <a:rPr lang="en-GB" dirty="0" smtClean="0"/>
            </a:br>
            <a:r>
              <a:rPr lang="en-GB" dirty="0" smtClean="0"/>
              <a:t>Referrals </a:t>
            </a:r>
            <a:br>
              <a:rPr lang="en-GB" dirty="0" smtClean="0"/>
            </a:br>
            <a:r>
              <a:rPr lang="en-GB" dirty="0" smtClean="0"/>
              <a:t>waiting times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52700" y="658048"/>
            <a:ext cx="8563505" cy="4904552"/>
            <a:chOff x="2552700" y="658048"/>
            <a:chExt cx="8563505" cy="4904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2700" y="658048"/>
              <a:ext cx="8563505" cy="490455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9515475" y="3933825"/>
              <a:ext cx="0" cy="628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8353425" y="3062288"/>
              <a:ext cx="0" cy="628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15425" y="2338388"/>
              <a:ext cx="0" cy="628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277350" y="1452563"/>
              <a:ext cx="0" cy="628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90525" y="3599141"/>
            <a:ext cx="1562799" cy="723066"/>
            <a:chOff x="390525" y="3599141"/>
            <a:chExt cx="1562799" cy="72306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76250" y="3776664"/>
              <a:ext cx="352425" cy="142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18450" y="3599141"/>
              <a:ext cx="764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Target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0525" y="4076700"/>
              <a:ext cx="666750" cy="1714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6011" y="3952875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2017-18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783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10515600" cy="1325563"/>
          </a:xfrm>
        </p:spPr>
        <p:txBody>
          <a:bodyPr/>
          <a:lstStyle/>
          <a:p>
            <a:r>
              <a:rPr lang="en-GB" dirty="0" smtClean="0"/>
              <a:t>Primary Care </a:t>
            </a:r>
            <a:br>
              <a:rPr lang="en-GB" dirty="0" smtClean="0"/>
            </a:br>
            <a:r>
              <a:rPr lang="en-GB" dirty="0" smtClean="0"/>
              <a:t>Streaming Facility opens</a:t>
            </a:r>
            <a:endParaRPr lang="en-GB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51" y="349250"/>
            <a:ext cx="5609449" cy="3717240"/>
          </a:xfr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0" y="1751013"/>
            <a:ext cx="2709599" cy="4015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723" y="1611313"/>
            <a:ext cx="39805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Thanks to a £1m grant from the Department of Health patients arriving at Warrington Hospital’s A&amp;E </a:t>
            </a:r>
            <a:r>
              <a:rPr lang="en-GB" dirty="0" smtClean="0"/>
              <a:t>are now triaged </a:t>
            </a:r>
            <a:r>
              <a:rPr lang="en-GB" dirty="0"/>
              <a:t>and seen in the ‘Right Place, First Time’ </a:t>
            </a:r>
            <a:r>
              <a:rPr lang="en-GB" dirty="0" smtClean="0"/>
              <a:t>including our </a:t>
            </a:r>
            <a:r>
              <a:rPr lang="en-GB" dirty="0"/>
              <a:t>new Primary Care Streaming Facility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reduces pressure on our Majors and Minors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Funding was for estates work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1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399" y="2766218"/>
            <a:ext cx="10848975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Finance Review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/>
              <a:t>Andrea McGee, Director of Finance &amp; Commercial Development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0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2875" y="4948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Financial </a:t>
            </a:r>
            <a:br>
              <a:rPr lang="en-GB" dirty="0" smtClean="0"/>
            </a:br>
            <a:r>
              <a:rPr lang="en-GB" dirty="0" smtClean="0"/>
              <a:t>Position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202274" y="3493309"/>
            <a:ext cx="10246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We ended the year with an operating deficit of £14.7m, excluding exceptional items</a:t>
            </a:r>
            <a:endParaRPr lang="en-GB" sz="2000" u="sng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The deficit includes efficiency savings for the year of £5.1m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The Trust received £2.5m of Sustainability and Transformational Funding and received a bonus of £1.8m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Exceptional items relate to the reversal of impairment of fixed assets following an asset revaluation exercise </a:t>
            </a:r>
          </a:p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  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572961"/>
              </p:ext>
            </p:extLst>
          </p:nvPr>
        </p:nvGraphicFramePr>
        <p:xfrm>
          <a:off x="2556943" y="790114"/>
          <a:ext cx="6629400" cy="2407920"/>
        </p:xfrm>
        <a:graphic>
          <a:graphicData uri="http://schemas.openxmlformats.org/drawingml/2006/table">
            <a:tbl>
              <a:tblPr/>
              <a:tblGrid>
                <a:gridCol w="3467100"/>
                <a:gridCol w="1054100"/>
                <a:gridCol w="1054100"/>
                <a:gridCol w="1054100"/>
              </a:tblGrid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Narrative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Operating Income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Operating Expenditure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-234.2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-246.4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Finance Costs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Deficit excluding exceptional items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Exceptional Items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Deficit including exceptional items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0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4775" y="0"/>
            <a:ext cx="8229600" cy="1143000"/>
          </a:xfrm>
        </p:spPr>
        <p:txBody>
          <a:bodyPr/>
          <a:lstStyle/>
          <a:p>
            <a:r>
              <a:rPr lang="en-GB" dirty="0" smtClean="0"/>
              <a:t>Where did the money come from?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08566" y="2921767"/>
            <a:ext cx="1082143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  <a:cs typeface="Times New Roman" pitchFamily="18" charset="0"/>
              </a:rPr>
              <a:t>A few facts….</a:t>
            </a:r>
          </a:p>
          <a:p>
            <a:pPr>
              <a:defRPr/>
            </a:pPr>
            <a:endParaRPr lang="en-GB" sz="2000" b="1" dirty="0">
              <a:solidFill>
                <a:srgbClr val="0070C0"/>
              </a:solidFill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The total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operating income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generated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is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£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234.7m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The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largest source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of income is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clinical income at £208.0m (88.6%) with the main commissioners being Warrington CCG, Halton CCG, St Helens CCG and NHS England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The largest source of non clinical income is for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education and training at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£9.5m from Health Education England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Non clinical income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also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includes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income related to staff recharges, clinical tests, catering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estates recharges, lease income and several other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services.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790531"/>
              </p:ext>
            </p:extLst>
          </p:nvPr>
        </p:nvGraphicFramePr>
        <p:xfrm>
          <a:off x="1084816" y="754572"/>
          <a:ext cx="10345184" cy="284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43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dirty="0" smtClean="0"/>
              <a:t>What was the money spent on?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67595" y="3731779"/>
            <a:ext cx="1013377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70C0"/>
                </a:solidFill>
                <a:cs typeface="Times New Roman" pitchFamily="18" charset="0"/>
              </a:rPr>
              <a:t>A few facts….</a:t>
            </a:r>
          </a:p>
          <a:p>
            <a:pPr>
              <a:defRPr/>
            </a:pPr>
            <a:endParaRPr lang="en-GB" b="1" dirty="0">
              <a:solidFill>
                <a:srgbClr val="0070C0"/>
              </a:solidFill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cs typeface="Times New Roman" pitchFamily="18" charset="0"/>
              </a:rPr>
              <a:t>Our </a:t>
            </a:r>
            <a:r>
              <a:rPr lang="en-GB" sz="2000" dirty="0">
                <a:cs typeface="Times New Roman" pitchFamily="18" charset="0"/>
              </a:rPr>
              <a:t>total </a:t>
            </a:r>
            <a:r>
              <a:rPr lang="en-GB" sz="2000" dirty="0" smtClean="0">
                <a:cs typeface="Times New Roman" pitchFamily="18" charset="0"/>
              </a:rPr>
              <a:t>operating expenditure is </a:t>
            </a:r>
            <a:r>
              <a:rPr lang="en-GB" sz="2000" dirty="0">
                <a:cs typeface="Times New Roman" pitchFamily="18" charset="0"/>
              </a:rPr>
              <a:t>£</a:t>
            </a:r>
            <a:r>
              <a:rPr lang="en-GB" sz="2000" dirty="0" smtClean="0">
                <a:cs typeface="Times New Roman" pitchFamily="18" charset="0"/>
              </a:rPr>
              <a:t>246.4m</a:t>
            </a:r>
            <a:endParaRPr lang="en-GB" sz="2000" dirty="0"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cs typeface="Times New Roman" pitchFamily="18" charset="0"/>
              </a:rPr>
              <a:t>The largest area of expenditure is payroll at £</a:t>
            </a:r>
            <a:r>
              <a:rPr lang="en-GB" sz="2000" dirty="0" smtClean="0">
                <a:cs typeface="Times New Roman" pitchFamily="18" charset="0"/>
              </a:rPr>
              <a:t>173.7m (70.5%)</a:t>
            </a:r>
            <a:endParaRPr lang="en-GB" sz="2000" dirty="0">
              <a:cs typeface="Times New Roman" pitchFamily="18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cs typeface="Times New Roman" pitchFamily="18" charset="0"/>
              </a:rPr>
              <a:t>We employed </a:t>
            </a:r>
            <a:r>
              <a:rPr lang="en-GB" sz="2000" dirty="0">
                <a:cs typeface="Times New Roman" pitchFamily="18" charset="0"/>
              </a:rPr>
              <a:t>an average number of employees equivalent to </a:t>
            </a:r>
            <a:r>
              <a:rPr lang="en-GB" sz="2000" dirty="0" smtClean="0">
                <a:cs typeface="Times New Roman" pitchFamily="18" charset="0"/>
              </a:rPr>
              <a:t>3,578 </a:t>
            </a:r>
            <a:r>
              <a:rPr lang="en-GB" sz="2000" dirty="0">
                <a:cs typeface="Times New Roman" pitchFamily="18" charset="0"/>
              </a:rPr>
              <a:t>staff, with clinical and support staff accounting for </a:t>
            </a:r>
            <a:r>
              <a:rPr lang="en-GB" sz="2000" dirty="0" smtClean="0">
                <a:cs typeface="Times New Roman" pitchFamily="18" charset="0"/>
              </a:rPr>
              <a:t>2,720 </a:t>
            </a:r>
            <a:r>
              <a:rPr lang="en-GB" sz="2000" dirty="0">
                <a:cs typeface="Times New Roman" pitchFamily="18" charset="0"/>
              </a:rPr>
              <a:t>(</a:t>
            </a:r>
            <a:r>
              <a:rPr lang="en-GB" sz="2000" dirty="0" smtClean="0">
                <a:cs typeface="Times New Roman" pitchFamily="18" charset="0"/>
              </a:rPr>
              <a:t>76%) </a:t>
            </a:r>
            <a:r>
              <a:rPr lang="en-GB" sz="2000" dirty="0">
                <a:cs typeface="Times New Roman" pitchFamily="18" charset="0"/>
              </a:rPr>
              <a:t>and non clinical staff </a:t>
            </a:r>
            <a:r>
              <a:rPr lang="en-GB" sz="2000" dirty="0" smtClean="0">
                <a:cs typeface="Times New Roman" pitchFamily="18" charset="0"/>
              </a:rPr>
              <a:t>858 </a:t>
            </a:r>
            <a:r>
              <a:rPr lang="en-GB" sz="2000" dirty="0">
                <a:cs typeface="Times New Roman" pitchFamily="18" charset="0"/>
              </a:rPr>
              <a:t>(</a:t>
            </a:r>
            <a:r>
              <a:rPr lang="en-GB" sz="2000" dirty="0" smtClean="0">
                <a:cs typeface="Times New Roman" pitchFamily="18" charset="0"/>
              </a:rPr>
              <a:t>24%)</a:t>
            </a:r>
            <a:endParaRPr lang="en-GB" sz="2000" dirty="0">
              <a:cs typeface="Times New Roman" pitchFamily="18" charset="0"/>
            </a:endParaRP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684113"/>
              </p:ext>
            </p:extLst>
          </p:nvPr>
        </p:nvGraphicFramePr>
        <p:xfrm>
          <a:off x="200024" y="1057275"/>
          <a:ext cx="10801349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92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Chief Executive’s Report</a:t>
            </a:r>
            <a:br>
              <a:rPr lang="en-GB" sz="6000" dirty="0" smtClean="0"/>
            </a:br>
            <a:r>
              <a:rPr lang="en-GB" sz="3600" dirty="0" smtClean="0"/>
              <a:t>Mel Pickup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649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877" y="0"/>
            <a:ext cx="8229600" cy="1143000"/>
          </a:xfrm>
        </p:spPr>
        <p:txBody>
          <a:bodyPr/>
          <a:lstStyle/>
          <a:p>
            <a:r>
              <a:rPr lang="en-GB" dirty="0" smtClean="0"/>
              <a:t>Cost Savings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37865" y="4546501"/>
            <a:ext cx="10316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cs typeface="Times New Roman" pitchFamily="18" charset="0"/>
              </a:rPr>
              <a:t>We delivered efficiency savings of £5.1m from a number of initiatives including workforce redesign, improved utilisation, bed reductions, better procurement, temporary staffing reductions and drug usage and price reductions.</a:t>
            </a:r>
            <a:endParaRPr lang="en-GB" sz="2000" dirty="0">
              <a:cs typeface="Times New Roman" pitchFamily="18" charset="0"/>
            </a:endParaRPr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924901"/>
              </p:ext>
            </p:extLst>
          </p:nvPr>
        </p:nvGraphicFramePr>
        <p:xfrm>
          <a:off x="1772840" y="1143000"/>
          <a:ext cx="7390209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77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5250" y="22130"/>
            <a:ext cx="8229600" cy="1143000"/>
          </a:xfrm>
        </p:spPr>
        <p:txBody>
          <a:bodyPr/>
          <a:lstStyle/>
          <a:p>
            <a:r>
              <a:rPr lang="en-GB" dirty="0" smtClean="0"/>
              <a:t>Capital Investments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3564" y="1279430"/>
            <a:ext cx="6958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cs typeface="Times New Roman" pitchFamily="18" charset="0"/>
              </a:rPr>
              <a:t>We invested £5.8m in capital assets to improve the services and environment for patients, visitors and staff:</a:t>
            </a:r>
            <a:endParaRPr lang="en-GB" sz="2000" dirty="0">
              <a:cs typeface="Times New Roman" pitchFamily="18" charset="0"/>
            </a:endParaRPr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860536"/>
              </p:ext>
            </p:extLst>
          </p:nvPr>
        </p:nvGraphicFramePr>
        <p:xfrm>
          <a:off x="2289473" y="2572149"/>
          <a:ext cx="5760640" cy="2098518"/>
        </p:xfrm>
        <a:graphic>
          <a:graphicData uri="http://schemas.openxmlformats.org/drawingml/2006/table">
            <a:tbl>
              <a:tblPr/>
              <a:tblGrid>
                <a:gridCol w="4417569"/>
                <a:gridCol w="1343071"/>
              </a:tblGrid>
              <a:tr h="34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Medical Equipment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Technology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 Improvements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&amp; Safety / Legislative Compliance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75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0025" y="112713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Medical Equipment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95350" y="1107977"/>
            <a:ext cx="10191750" cy="47133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dirty="0" smtClean="0"/>
              <a:t>£1.8m was invested in a range of medical equipment. The main items of equipment included:</a:t>
            </a:r>
          </a:p>
          <a:p>
            <a:pPr marL="0" indent="0">
              <a:buNone/>
            </a:pPr>
            <a:endParaRPr lang="en-GB" sz="1900" dirty="0" smtClean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CT Scanner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Mobile X Ray Machine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Radiology Image Intensifiers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Anaerobic Cabinet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Theatre Operating Tables, Induction and Diathermy Machines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Intensive Care Unit Ventilators and Monitors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Neonatal Incubator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Dental Suite Upgrade and Chairs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Spacelab Telemetry System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dirty="0" smtClean="0"/>
              <a:t>Pathology Blood Fridge and Cell Saver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00" i="1" dirty="0" smtClean="0"/>
              <a:t>Life Pak</a:t>
            </a:r>
            <a:r>
              <a:rPr lang="en-GB" sz="2200" dirty="0" smtClean="0"/>
              <a:t> Defibrillators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8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225" y="150813"/>
            <a:ext cx="2847975" cy="1143000"/>
          </a:xfrm>
        </p:spPr>
        <p:txBody>
          <a:bodyPr/>
          <a:lstStyle/>
          <a:p>
            <a:r>
              <a:rPr lang="en-GB" dirty="0" smtClean="0"/>
              <a:t>CT Scanner </a:t>
            </a:r>
            <a:endParaRPr lang="en-GB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0" y="950913"/>
            <a:ext cx="5730880" cy="452596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15000" y="4646649"/>
            <a:ext cx="28479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Mobile</a:t>
            </a:r>
          </a:p>
          <a:p>
            <a:r>
              <a:rPr lang="en-GB" dirty="0" smtClean="0"/>
              <a:t>Scanner </a:t>
            </a:r>
            <a:endParaRPr lang="en-GB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11118" y="724205"/>
            <a:ext cx="5789649" cy="43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44462"/>
            <a:ext cx="5800725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Theatres Operating Table</a:t>
            </a:r>
            <a:endParaRPr lang="en-GB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141" y="814873"/>
            <a:ext cx="5472113" cy="4815122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660" y="906329"/>
            <a:ext cx="5088564" cy="38344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034166" y="4504031"/>
            <a:ext cx="46586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Neonatal Incubator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8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051" y="994229"/>
            <a:ext cx="4762500" cy="4796518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861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ICU Ventilator </a:t>
            </a:r>
            <a:br>
              <a:rPr lang="en-GB" dirty="0" smtClean="0"/>
            </a:br>
            <a:r>
              <a:rPr lang="en-GB" dirty="0" smtClean="0"/>
              <a:t>and Monitor</a:t>
            </a:r>
            <a:endParaRPr lang="en-GB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470" y="1605645"/>
            <a:ext cx="5098829" cy="307394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80343" y="492464"/>
            <a:ext cx="38481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Spacelabs Monitoring Units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0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Information Technology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850" y="1530696"/>
            <a:ext cx="5648325" cy="4713387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Improvement to server infrastructure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Implementation of electronic patient record - Lorenzo - Phase 2 (including optimisation)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Expansion of Storage Area Network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New desktops and devices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Introduction of NHS mail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Installation of Virtual Desktop Infrastructure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Software upgrades including Health &amp; Safety System, A&amp;E Coding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Improve network resilience</a:t>
            </a:r>
          </a:p>
          <a:p>
            <a:endParaRPr lang="en-GB" sz="32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123" y="1773794"/>
            <a:ext cx="4658420" cy="35380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0337" y="1091047"/>
            <a:ext cx="525303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/>
              <a:t>£1.3m was invested in a range of IT </a:t>
            </a:r>
            <a:r>
              <a:rPr lang="en-GB" sz="2000" dirty="0" smtClean="0"/>
              <a:t>equipment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611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04775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Estates Works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0" y="815905"/>
            <a:ext cx="8229600" cy="47133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Introduction of a Primary Care Streaming Unit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Introduction of a Frailty Assessment Unit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Refurbishment of Radiology Reporting Room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Installation of new Lighting and Flooring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Installation of Fire Suppression System, Doors and Alarms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Upgrade of Electrical Infrastructure works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Upgrade of Water Safety Compliance system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Upgrade of Building </a:t>
            </a:r>
            <a:r>
              <a:rPr lang="en-GB" sz="2000" dirty="0"/>
              <a:t>M</a:t>
            </a:r>
            <a:r>
              <a:rPr lang="en-GB" sz="2000" dirty="0" smtClean="0"/>
              <a:t>anagement System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Refurbishment of buildings and roofs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Repair of footpaths and pavements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Replacement of Dishwashers, Food Trollies and Ovens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1963" y="2458983"/>
            <a:ext cx="3952875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£2.7m was invested in schemes to deliver site improvements and comply with health and safety standards and legislation.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main items </a:t>
            </a:r>
            <a:r>
              <a:rPr lang="en-GB" dirty="0" smtClean="0"/>
              <a:t>included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38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811"/>
            <a:ext cx="10515600" cy="1325563"/>
          </a:xfrm>
        </p:spPr>
        <p:txBody>
          <a:bodyPr/>
          <a:lstStyle/>
          <a:p>
            <a:r>
              <a:rPr lang="en-GB" dirty="0" smtClean="0"/>
              <a:t>Cash Flow Statement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3419" y="973177"/>
            <a:ext cx="10017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cs typeface="Times New Roman" pitchFamily="18" charset="0"/>
              </a:rPr>
              <a:t>Under the terms and conditions of the working capital loan the Trust is required to maintain a minimum cash balance of £1.2m. The cash balance at 31</a:t>
            </a:r>
            <a:r>
              <a:rPr lang="en-GB" sz="2000" baseline="30000" dirty="0">
                <a:cs typeface="Times New Roman" pitchFamily="18" charset="0"/>
              </a:rPr>
              <a:t>st</a:t>
            </a:r>
            <a:r>
              <a:rPr lang="en-GB" sz="2000" dirty="0">
                <a:cs typeface="Times New Roman" pitchFamily="18" charset="0"/>
              </a:rPr>
              <a:t> March 2018 was £1.2m with the key movements in the year summarised in the table below: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8870" y="2558758"/>
            <a:ext cx="47643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The £17.3m loan was to cover the 2017/18 deficit and aged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creditors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In 2015/16 the Trust secured a £14.2m loan to cover the annual deficit which is repayable in 2018/19. The Trust is in discussions with NHSI </a:t>
            </a:r>
            <a:r>
              <a:rPr lang="en-GB" sz="2000" dirty="0" smtClean="0">
                <a:solidFill>
                  <a:prstClr val="black"/>
                </a:solidFill>
                <a:cs typeface="Times New Roman" pitchFamily="18" charset="0"/>
              </a:rPr>
              <a:t>regarding </a:t>
            </a:r>
            <a:r>
              <a:rPr lang="en-GB" sz="2000" dirty="0">
                <a:solidFill>
                  <a:prstClr val="black"/>
                </a:solidFill>
                <a:cs typeface="Times New Roman" pitchFamily="18" charset="0"/>
              </a:rPr>
              <a:t>a repayment plan. 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859913"/>
              </p:ext>
            </p:extLst>
          </p:nvPr>
        </p:nvGraphicFramePr>
        <p:xfrm>
          <a:off x="588579" y="2421838"/>
          <a:ext cx="5676072" cy="2554605"/>
        </p:xfrm>
        <a:graphic>
          <a:graphicData uri="http://schemas.openxmlformats.org/drawingml/2006/table">
            <a:tbl>
              <a:tblPr/>
              <a:tblGrid>
                <a:gridCol w="4352719"/>
                <a:gridCol w="1323353"/>
              </a:tblGrid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Narrative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Opening balance as at 1st April 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Deficit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 cash items included in deficit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Loans received from Department of Health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Capital expenditure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movements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Closing balance as at 31st March 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5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62" y="217980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Use of Resources Risk Rating</a:t>
            </a:r>
            <a:br>
              <a:rPr lang="en-GB" dirty="0" smtClean="0"/>
            </a:br>
            <a:r>
              <a:rPr lang="en-GB" dirty="0" smtClean="0"/>
              <a:t>and Audit Opinion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792" y="2220072"/>
            <a:ext cx="9890236" cy="413732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The Trust recorded a Use of Resources Rating score of </a:t>
            </a:r>
            <a:r>
              <a:rPr lang="en-GB" sz="2400" dirty="0" smtClean="0"/>
              <a:t>4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The Annual Accounts were signed off on the basis of a </a:t>
            </a:r>
            <a:r>
              <a:rPr lang="en-GB" sz="2400" dirty="0" smtClean="0"/>
              <a:t>‘going concern’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The Trust received an </a:t>
            </a:r>
            <a:r>
              <a:rPr lang="en-GB" sz="2400" u="sng" dirty="0"/>
              <a:t>unqualified</a:t>
            </a:r>
            <a:r>
              <a:rPr lang="en-GB" sz="2400" dirty="0"/>
              <a:t> audit opinion from </a:t>
            </a:r>
            <a:r>
              <a:rPr lang="en-GB" sz="2400" dirty="0" smtClean="0"/>
              <a:t>its </a:t>
            </a:r>
            <a:r>
              <a:rPr lang="en-GB" sz="2400" dirty="0"/>
              <a:t>External Auditor (Grant Thornton) with no concerns raised during the audit and stated that the financial statements represented a true and fair view of the Trust’s </a:t>
            </a:r>
            <a:r>
              <a:rPr lang="en-GB" sz="2400" dirty="0" smtClean="0"/>
              <a:t>affairs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764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Chief Executive’s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03" y="1477963"/>
            <a:ext cx="8308727" cy="434948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Good progress in year as part of the Cheshire and Merseyside Health and Care Partnership – working towards sustainable health and social care for region</a:t>
            </a:r>
          </a:p>
          <a:p>
            <a:r>
              <a:rPr lang="en-GB" sz="2400" dirty="0" smtClean="0"/>
              <a:t>Accountable Care Partnerships established and progressing in Halton ‘One Halton’ and Warrington ‘Warrington Together’</a:t>
            </a:r>
          </a:p>
          <a:p>
            <a:r>
              <a:rPr lang="en-GB" sz="2400" dirty="0" smtClean="0"/>
              <a:t>Halton Hospital and Wellbeing Campus moves forward as part of the Halton Healthy New Town programme</a:t>
            </a:r>
          </a:p>
          <a:p>
            <a:r>
              <a:rPr lang="en-GB" sz="2400" dirty="0" smtClean="0"/>
              <a:t>A new hospital for Warrington supported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26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1846233"/>
            <a:ext cx="3810000" cy="904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989" y="3078795"/>
            <a:ext cx="1861870" cy="2388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513" y="3982942"/>
            <a:ext cx="2014973" cy="1484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075" y="161131"/>
            <a:ext cx="34861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Financial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6819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In </a:t>
            </a:r>
            <a:r>
              <a:rPr lang="en-GB" sz="2400" dirty="0" smtClean="0"/>
              <a:t>2018-19 we have planned </a:t>
            </a:r>
            <a:r>
              <a:rPr lang="en-GB" sz="2400" dirty="0"/>
              <a:t>for a deficit of £16.9m (including Sustainability &amp; Transformational Funding of £4.9m</a:t>
            </a:r>
            <a:r>
              <a:rPr lang="en-GB" sz="2400" dirty="0" smtClean="0"/>
              <a:t>)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Investment of £3m in Nursing and Health Care </a:t>
            </a:r>
            <a:r>
              <a:rPr lang="en-GB" sz="2400" dirty="0" smtClean="0"/>
              <a:t>Assistants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Investment of £0.8m in new electric beds over next three </a:t>
            </a:r>
            <a:r>
              <a:rPr lang="en-GB" sz="2400" dirty="0" smtClean="0"/>
              <a:t>years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Investment in staff, equipment and facilities to support the progression of CQC rating to </a:t>
            </a:r>
            <a:r>
              <a:rPr lang="en-GB" sz="2400" b="1" dirty="0" smtClean="0"/>
              <a:t>GOOD</a:t>
            </a:r>
            <a:endParaRPr lang="en-GB" sz="2400" b="1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We have applied </a:t>
            </a:r>
            <a:r>
              <a:rPr lang="en-GB" sz="2400" dirty="0"/>
              <a:t>for  a working capital loan of £16.9m to maintain </a:t>
            </a:r>
            <a:r>
              <a:rPr lang="en-GB" sz="2400" dirty="0" smtClean="0"/>
              <a:t>liquidity</a:t>
            </a: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We have agreed </a:t>
            </a:r>
            <a:r>
              <a:rPr lang="en-GB" sz="2400" dirty="0"/>
              <a:t>a sustainability contract with </a:t>
            </a:r>
            <a:r>
              <a:rPr lang="en-GB" sz="2400" dirty="0" smtClean="0"/>
              <a:t>our </a:t>
            </a:r>
            <a:r>
              <a:rPr lang="en-GB" sz="2400" dirty="0"/>
              <a:t>main commissioners to provide financial coverage whilst we deliver </a:t>
            </a:r>
            <a:r>
              <a:rPr lang="en-GB" sz="2400" dirty="0" smtClean="0"/>
              <a:t>changes </a:t>
            </a:r>
            <a:r>
              <a:rPr lang="en-GB" sz="2400" dirty="0"/>
              <a:t>that will ensure services remain clinically and financially sustainable.</a:t>
            </a:r>
          </a:p>
        </p:txBody>
      </p:sp>
    </p:spTree>
    <p:extLst>
      <p:ext uri="{BB962C8B-B14F-4D97-AF65-F5344CB8AC3E}">
        <p14:creationId xmlns:p14="http://schemas.microsoft.com/office/powerpoint/2010/main" val="36971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399" y="2861468"/>
            <a:ext cx="10848975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Lead Governor’s Report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/>
              <a:t>Mr Norman Holding, Public Governor</a:t>
            </a:r>
            <a:br>
              <a:rPr lang="en-GB" sz="3600" dirty="0" smtClean="0"/>
            </a:br>
            <a:r>
              <a:rPr lang="en-GB" sz="3600" dirty="0" smtClean="0"/>
              <a:t>Burtonwood, Winwick, Whittle Hall, Westbrook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936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46620"/>
            <a:ext cx="10972800" cy="1143000"/>
          </a:xfrm>
        </p:spPr>
        <p:txBody>
          <a:bodyPr>
            <a:normAutofit/>
          </a:bodyPr>
          <a:lstStyle/>
          <a:p>
            <a:r>
              <a:rPr lang="en-GB" sz="3733" dirty="0"/>
              <a:t>Membership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1824" y="1156960"/>
            <a:ext cx="54548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000" dirty="0" smtClean="0"/>
              <a:t>Historic Target- </a:t>
            </a:r>
            <a:r>
              <a:rPr lang="en-GB" sz="2000" dirty="0"/>
              <a:t>4% of population which is equivalent to </a:t>
            </a:r>
            <a:r>
              <a:rPr lang="en-GB" sz="2000" b="1" dirty="0" smtClean="0"/>
              <a:t>13192</a:t>
            </a:r>
            <a:r>
              <a:rPr lang="en-GB" sz="2000" dirty="0" smtClean="0"/>
              <a:t> members – under represented BUT Focus now is on being representative rather than numbers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000" dirty="0" smtClean="0"/>
              <a:t>We are under represented by men by at least 15%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000" dirty="0" smtClean="0"/>
              <a:t>We are under represented by 15-19 year olds by at least 5%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000" dirty="0" smtClean="0"/>
              <a:t> We are most under-represented by white non-British and Mixed ethnic groups</a:t>
            </a:r>
            <a:endParaRPr lang="en-GB" sz="2000" dirty="0"/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000" dirty="0" smtClean="0"/>
              <a:t>New Membership </a:t>
            </a:r>
            <a:r>
              <a:rPr lang="en-GB" sz="2000" dirty="0"/>
              <a:t>S</a:t>
            </a:r>
            <a:r>
              <a:rPr lang="en-GB" sz="2000" dirty="0" smtClean="0"/>
              <a:t>trategy will focus on under-represented groups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000" dirty="0" smtClean="0"/>
              <a:t>“</a:t>
            </a:r>
            <a:r>
              <a:rPr lang="en-GB" sz="2000" dirty="0"/>
              <a:t>Your Hospitals” published </a:t>
            </a:r>
            <a:r>
              <a:rPr lang="en-GB" sz="2000" dirty="0" smtClean="0"/>
              <a:t>3 times per year and posted once to households each summer</a:t>
            </a:r>
            <a:endParaRPr lang="en-GB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573668"/>
              </p:ext>
            </p:extLst>
          </p:nvPr>
        </p:nvGraphicFramePr>
        <p:xfrm>
          <a:off x="379782" y="1034387"/>
          <a:ext cx="5757039" cy="4442891"/>
        </p:xfrm>
        <a:graphic>
          <a:graphicData uri="http://schemas.openxmlformats.org/drawingml/2006/table">
            <a:tbl>
              <a:tblPr/>
              <a:tblGrid>
                <a:gridCol w="2897157"/>
                <a:gridCol w="1002991"/>
                <a:gridCol w="840344"/>
                <a:gridCol w="1016547"/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Latest data 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NOMIS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Membership - Public 2018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Warrington and Halton Boroughs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#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7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84.6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11166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205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Males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49.3%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34.4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2594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 to 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0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20+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75.8%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277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White Non British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Mixed/multiple ethnic groups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Asian/Asian British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Black/African/Caribbean/Black British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ethnic group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7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DFAC1E3-BEA9-4622-9A53-E625B4FD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96837"/>
            <a:ext cx="10972800" cy="1143000"/>
          </a:xfrm>
        </p:spPr>
        <p:txBody>
          <a:bodyPr>
            <a:normAutofit/>
          </a:bodyPr>
          <a:lstStyle/>
          <a:p>
            <a:r>
              <a:rPr lang="en-GB" sz="3733" dirty="0" smtClean="0"/>
              <a:t>Governor Activity</a:t>
            </a:r>
            <a:endParaRPr lang="en-GB" sz="37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B1003E-2C4B-499A-B81D-7F50C595FA83}"/>
              </a:ext>
            </a:extLst>
          </p:cNvPr>
          <p:cNvSpPr txBox="1"/>
          <p:nvPr/>
        </p:nvSpPr>
        <p:spPr>
          <a:xfrm>
            <a:off x="644388" y="931289"/>
            <a:ext cx="9151254" cy="485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November 2017 Governor Elections  </a:t>
            </a:r>
          </a:p>
          <a:p>
            <a:pPr marL="990575" lvl="1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7 Public Constituencies eligible for election – 4 new Governors elected, 3 constituencies remained vacant</a:t>
            </a:r>
          </a:p>
          <a:p>
            <a:pPr marL="990575" lvl="1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2 Staff Governor Roles eligible for election – 1 new Staff Governor elected, 1 Staff Governor elected for a second term.</a:t>
            </a:r>
          </a:p>
          <a:p>
            <a:pPr marL="990575" lvl="1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GB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GB" sz="2400" b="1" dirty="0"/>
              <a:t>June 2018 Governor Elections</a:t>
            </a:r>
          </a:p>
          <a:p>
            <a:pPr marL="990575" lvl="1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8  Public Constituencies eligible for election (Rest of England &amp; Wales constituency to be made up of two Governors)</a:t>
            </a:r>
          </a:p>
          <a:p>
            <a:pPr marL="1219170" lvl="2">
              <a:buClr>
                <a:schemeClr val="accent1">
                  <a:lumMod val="75000"/>
                </a:schemeClr>
              </a:buClr>
            </a:pPr>
            <a:r>
              <a:rPr lang="en-GB" sz="2400" dirty="0" smtClean="0"/>
              <a:t>- 4 </a:t>
            </a:r>
            <a:r>
              <a:rPr lang="en-GB" sz="2400" dirty="0"/>
              <a:t>new Governors </a:t>
            </a:r>
            <a:r>
              <a:rPr lang="en-GB" sz="2400" dirty="0" smtClean="0"/>
              <a:t>elected</a:t>
            </a:r>
            <a:endParaRPr lang="en-GB" sz="2400" dirty="0"/>
          </a:p>
          <a:p>
            <a:pPr marL="1219170" lvl="2">
              <a:buClr>
                <a:schemeClr val="accent1">
                  <a:lumMod val="75000"/>
                </a:schemeClr>
              </a:buClr>
            </a:pPr>
            <a:r>
              <a:rPr lang="en-GB" sz="2400" dirty="0" smtClean="0"/>
              <a:t>- 2 </a:t>
            </a:r>
            <a:r>
              <a:rPr lang="en-GB" sz="2400" dirty="0"/>
              <a:t>Governors elected for a second term </a:t>
            </a:r>
          </a:p>
          <a:p>
            <a:pPr marL="1219170" lvl="2">
              <a:buClr>
                <a:schemeClr val="accent1">
                  <a:lumMod val="75000"/>
                </a:schemeClr>
              </a:buClr>
            </a:pPr>
            <a:r>
              <a:rPr lang="en-GB" sz="2400" dirty="0" smtClean="0"/>
              <a:t>- 3 </a:t>
            </a:r>
            <a:r>
              <a:rPr lang="en-GB" sz="2400" dirty="0"/>
              <a:t>constituencies remained vacant</a:t>
            </a:r>
          </a:p>
          <a:p>
            <a:pPr lvl="1"/>
            <a:endParaRPr lang="en-GB" sz="2133" dirty="0"/>
          </a:p>
        </p:txBody>
      </p:sp>
    </p:spTree>
    <p:extLst>
      <p:ext uri="{BB962C8B-B14F-4D97-AF65-F5344CB8AC3E}">
        <p14:creationId xmlns:p14="http://schemas.microsoft.com/office/powerpoint/2010/main" val="42592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DFAC1E3-BEA9-4622-9A53-E625B4FD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96837"/>
            <a:ext cx="10972800" cy="1143000"/>
          </a:xfrm>
        </p:spPr>
        <p:txBody>
          <a:bodyPr>
            <a:normAutofit/>
          </a:bodyPr>
          <a:lstStyle/>
          <a:p>
            <a:r>
              <a:rPr lang="en-GB" sz="3733" dirty="0"/>
              <a:t>Activity 2017/18 continued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B1003E-2C4B-499A-B81D-7F50C595FA83}"/>
              </a:ext>
            </a:extLst>
          </p:cNvPr>
          <p:cNvSpPr txBox="1"/>
          <p:nvPr/>
        </p:nvSpPr>
        <p:spPr>
          <a:xfrm>
            <a:off x="852023" y="951744"/>
            <a:ext cx="10217425" cy="481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Council of Governors </a:t>
            </a:r>
          </a:p>
          <a:p>
            <a:pPr marL="1600160" lvl="2" indent="-38099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16 Public Governors      (3 Vacant)</a:t>
            </a:r>
          </a:p>
          <a:p>
            <a:pPr marL="1600160" lvl="2" indent="-38099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  5 Staff Governors</a:t>
            </a:r>
          </a:p>
          <a:p>
            <a:pPr marL="1600160" lvl="2" indent="-38099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  6 Partner Governors </a:t>
            </a:r>
          </a:p>
          <a:p>
            <a:pPr lvl="2">
              <a:buClr>
                <a:schemeClr val="accent1">
                  <a:lumMod val="75000"/>
                </a:schemeClr>
              </a:buClr>
            </a:pPr>
            <a:endParaRPr lang="en-GB" sz="2400" dirty="0"/>
          </a:p>
          <a:p>
            <a:pPr marL="380990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Governor led Groups</a:t>
            </a:r>
          </a:p>
          <a:p>
            <a:pPr marL="990575" lvl="1" indent="-38099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Quality in Care</a:t>
            </a:r>
          </a:p>
          <a:p>
            <a:pPr marL="990575" lvl="1" indent="-38099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Governor Engagement Group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endParaRPr lang="en-GB" sz="2400" dirty="0"/>
          </a:p>
          <a:p>
            <a:pPr marL="380990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Meetings attended</a:t>
            </a:r>
          </a:p>
          <a:p>
            <a:pPr marL="952485" lvl="1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Patient Experience Committee</a:t>
            </a:r>
          </a:p>
          <a:p>
            <a:pPr marL="952485" lvl="1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Charitable Funds Committee</a:t>
            </a:r>
          </a:p>
          <a:p>
            <a:pPr marL="3428914" lvl="5" indent="-380990">
              <a:buFont typeface="Wingdings" panose="05000000000000000000" pitchFamily="2" charset="2"/>
              <a:buChar char="§"/>
            </a:pPr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32345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EB87EF3-775C-4A7F-A441-16BF2213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9" y="57277"/>
            <a:ext cx="10515600" cy="1325563"/>
          </a:xfrm>
        </p:spPr>
        <p:txBody>
          <a:bodyPr>
            <a:normAutofit/>
          </a:bodyPr>
          <a:lstStyle/>
          <a:p>
            <a:r>
              <a:rPr lang="en-GB" sz="3733" dirty="0"/>
              <a:t>Council of Governors Initiatives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30D0B7D-535F-4E6B-A790-181DD2987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22" y="1388825"/>
            <a:ext cx="10972800" cy="4349489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Chairman’s Brief – regular informal meetings with the Chairman of the </a:t>
            </a:r>
            <a:r>
              <a:rPr lang="en-GB" sz="2667" dirty="0" smtClean="0"/>
              <a:t>Trust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 smtClean="0"/>
              <a:t>Monthly </a:t>
            </a:r>
            <a:r>
              <a:rPr lang="en-GB" sz="2667" dirty="0"/>
              <a:t>Chairman and Lead Governor </a:t>
            </a:r>
            <a:r>
              <a:rPr lang="en-GB" sz="2667" dirty="0" smtClean="0"/>
              <a:t>one-to-one </a:t>
            </a:r>
            <a:r>
              <a:rPr lang="en-GB" sz="2667" dirty="0"/>
              <a:t>meetings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Attendance at the re-introduced North West </a:t>
            </a:r>
            <a:r>
              <a:rPr lang="en-GB" sz="2667" dirty="0" smtClean="0"/>
              <a:t>Governors’ </a:t>
            </a:r>
            <a:r>
              <a:rPr lang="en-GB" sz="2667" dirty="0"/>
              <a:t>Forum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Review </a:t>
            </a:r>
            <a:r>
              <a:rPr lang="en-GB" sz="2667" dirty="0" smtClean="0"/>
              <a:t>of and </a:t>
            </a:r>
            <a:r>
              <a:rPr lang="en-GB" sz="2667" dirty="0"/>
              <a:t>amendment </a:t>
            </a:r>
            <a:r>
              <a:rPr lang="en-GB" sz="2667" dirty="0" smtClean="0"/>
              <a:t>to </a:t>
            </a:r>
            <a:r>
              <a:rPr lang="en-GB" sz="2667" dirty="0"/>
              <a:t>the Trust’s Constitution – specifically related to public constituencies and timing of Governor </a:t>
            </a:r>
            <a:r>
              <a:rPr lang="en-GB" sz="2667" dirty="0" smtClean="0"/>
              <a:t>Elections</a:t>
            </a:r>
            <a:endParaRPr lang="en-GB" sz="26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Introduction of bi-annual Governor </a:t>
            </a:r>
            <a:r>
              <a:rPr lang="en-GB" sz="2667" dirty="0" smtClean="0"/>
              <a:t>and </a:t>
            </a:r>
            <a:r>
              <a:rPr lang="en-GB" sz="2667" dirty="0"/>
              <a:t>Non-Executive Director meetings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Governor Training -  Internal and External</a:t>
            </a:r>
          </a:p>
          <a:p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8380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C6F94A-2288-4503-BBBF-C762B0EB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31" y="154918"/>
            <a:ext cx="10515600" cy="1325563"/>
          </a:xfrm>
        </p:spPr>
        <p:txBody>
          <a:bodyPr>
            <a:normAutofit/>
          </a:bodyPr>
          <a:lstStyle/>
          <a:p>
            <a:r>
              <a:rPr lang="en-GB" sz="3733" dirty="0"/>
              <a:t>Governors’ Engagement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8862E0-E0A8-4AEA-AB14-E5B92AB4D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3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67" dirty="0"/>
              <a:t>Work Plan</a:t>
            </a:r>
            <a:endParaRPr lang="en-GB" sz="1333" b="1" dirty="0"/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Governor Recruitment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Governor Promotion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 smtClean="0"/>
              <a:t>‘Beat </a:t>
            </a:r>
            <a:r>
              <a:rPr lang="en-GB" sz="2667" dirty="0"/>
              <a:t>the </a:t>
            </a:r>
            <a:r>
              <a:rPr lang="en-GB" sz="2667" dirty="0" smtClean="0"/>
              <a:t>Scrum’ </a:t>
            </a:r>
            <a:r>
              <a:rPr lang="en-GB" sz="2667" dirty="0"/>
              <a:t>campaign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‘What Matters to Me’ Conversation Cafes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NHS 70</a:t>
            </a:r>
            <a:r>
              <a:rPr lang="en-GB" sz="2667" baseline="30000" dirty="0"/>
              <a:t>th</a:t>
            </a:r>
            <a:r>
              <a:rPr lang="en-GB" sz="2667" dirty="0"/>
              <a:t> Birthday Celebrations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Community Engagement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Trust Newsletter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GB" sz="2667" dirty="0"/>
          </a:p>
          <a:p>
            <a:pPr lvl="3"/>
            <a:endParaRPr lang="en-GB" sz="2133" dirty="0"/>
          </a:p>
        </p:txBody>
      </p:sp>
    </p:spTree>
    <p:extLst>
      <p:ext uri="{BB962C8B-B14F-4D97-AF65-F5344CB8AC3E}">
        <p14:creationId xmlns:p14="http://schemas.microsoft.com/office/powerpoint/2010/main" val="36513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C2FC966-79B6-40E1-B62C-C10B457A232F}"/>
              </a:ext>
            </a:extLst>
          </p:cNvPr>
          <p:cNvSpPr txBox="1">
            <a:spLocks/>
          </p:cNvSpPr>
          <p:nvPr/>
        </p:nvSpPr>
        <p:spPr>
          <a:xfrm>
            <a:off x="207925" y="-74155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733" dirty="0">
                <a:solidFill>
                  <a:schemeClr val="tx1"/>
                </a:solidFill>
              </a:rPr>
              <a:t>Governors Quality in Care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D081A7-15D7-4E91-B1BD-03797346AD4F}"/>
              </a:ext>
            </a:extLst>
          </p:cNvPr>
          <p:cNvSpPr txBox="1"/>
          <p:nvPr/>
        </p:nvSpPr>
        <p:spPr>
          <a:xfrm>
            <a:off x="1338470" y="1166192"/>
            <a:ext cx="9515061" cy="37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dirty="0"/>
              <a:t>Agenda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Trust Quality Dashboard</a:t>
            </a:r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Feed Back from Board Quality Committee</a:t>
            </a:r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CQC Report Updates</a:t>
            </a:r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Quality Accounts</a:t>
            </a:r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Complaints</a:t>
            </a:r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Family &amp; Friends</a:t>
            </a:r>
          </a:p>
          <a:p>
            <a:pPr marL="1066785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67" dirty="0"/>
              <a:t>Governor Observations </a:t>
            </a:r>
          </a:p>
        </p:txBody>
      </p:sp>
    </p:spTree>
    <p:extLst>
      <p:ext uri="{BB962C8B-B14F-4D97-AF65-F5344CB8AC3E}">
        <p14:creationId xmlns:p14="http://schemas.microsoft.com/office/powerpoint/2010/main" val="31911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864" y="1820638"/>
            <a:ext cx="10402957" cy="374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609585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How:		    	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Locations for visit often signposted by complaints.</a:t>
            </a:r>
          </a:p>
          <a:p>
            <a:pPr marL="1828754" lvl="3" defTabSz="609585"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	Completion of reports resulting in a ‘confidence’ score</a:t>
            </a:r>
          </a:p>
          <a:p>
            <a:pPr defTabSz="609585">
              <a:buClr>
                <a:schemeClr val="accent1">
                  <a:lumMod val="75000"/>
                </a:schemeClr>
              </a:buClr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457189" indent="-457189" defTabSz="609585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Frequency:    	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Approx. once a month</a:t>
            </a:r>
          </a:p>
          <a:p>
            <a:pPr defTabSz="609585">
              <a:buClr>
                <a:schemeClr val="accent1">
                  <a:lumMod val="75000"/>
                </a:schemeClr>
              </a:buClr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80990" lvl="3" indent="-380990" defTabSz="609585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 Objective: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	   	Obtain patients and staff views and to better understand,         				first-hand, the Trust operations. Gain first impressions and 					review wards/departments against CQC inspection criteria 					(Safe, Caring, Responsive, Effective &amp; Well Led)</a:t>
            </a:r>
          </a:p>
          <a:p>
            <a:pPr marL="1828754" lvl="3" defTabSz="609585"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    	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75256" y="0"/>
            <a:ext cx="3808819" cy="973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C2FC966-79B6-40E1-B62C-C10B457A232F}"/>
              </a:ext>
            </a:extLst>
          </p:cNvPr>
          <p:cNvSpPr txBox="1">
            <a:spLocks/>
          </p:cNvSpPr>
          <p:nvPr/>
        </p:nvSpPr>
        <p:spPr>
          <a:xfrm>
            <a:off x="175021" y="486733"/>
            <a:ext cx="10972800" cy="97347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733" dirty="0" smtClean="0">
                <a:solidFill>
                  <a:schemeClr val="tx1"/>
                </a:solidFill>
              </a:rPr>
              <a:t>Governor </a:t>
            </a:r>
            <a:r>
              <a:rPr lang="en-GB" sz="3733" dirty="0">
                <a:solidFill>
                  <a:schemeClr val="tx1"/>
                </a:solidFill>
              </a:rPr>
              <a:t>Observation Visits</a:t>
            </a:r>
          </a:p>
          <a:p>
            <a:pPr defTabSz="609585">
              <a:defRPr/>
            </a:pPr>
            <a:endParaRPr lang="en-GB" sz="3733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6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187" y="348928"/>
            <a:ext cx="61313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+mj-lt"/>
              </a:rPr>
              <a:t>Areas</a:t>
            </a:r>
            <a:r>
              <a:rPr lang="en-US" sz="3200" dirty="0">
                <a:latin typeface="+mj-lt"/>
              </a:rPr>
              <a:t> visited during the past year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51003" y="2064666"/>
            <a:ext cx="1410789" cy="757645"/>
            <a:chOff x="809897" y="2637930"/>
            <a:chExt cx="1410789" cy="757645"/>
          </a:xfrm>
          <a:solidFill>
            <a:schemeClr val="accent1"/>
          </a:solidFill>
        </p:grpSpPr>
        <p:sp>
          <p:nvSpPr>
            <p:cNvPr id="6" name="Oval 5"/>
            <p:cNvSpPr/>
            <p:nvPr/>
          </p:nvSpPr>
          <p:spPr>
            <a:xfrm>
              <a:off x="809897" y="2637930"/>
              <a:ext cx="1410789" cy="7576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0752" y="2832086"/>
              <a:ext cx="12975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C23 Cardiac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84811" y="1580724"/>
            <a:ext cx="1994885" cy="757646"/>
            <a:chOff x="2750857" y="2153988"/>
            <a:chExt cx="1793732" cy="757645"/>
          </a:xfrm>
          <a:solidFill>
            <a:schemeClr val="accent1"/>
          </a:solidFill>
        </p:grpSpPr>
        <p:sp>
          <p:nvSpPr>
            <p:cNvPr id="9" name="Oval 8"/>
            <p:cNvSpPr/>
            <p:nvPr/>
          </p:nvSpPr>
          <p:spPr>
            <a:xfrm>
              <a:off x="2750857" y="2153988"/>
              <a:ext cx="1758202" cy="7576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84540" y="2202868"/>
              <a:ext cx="1660049" cy="6669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B1 Intermediate </a:t>
              </a:r>
            </a:p>
            <a:p>
              <a:r>
                <a:rPr lang="en-US" sz="1867" b="1" dirty="0"/>
                <a:t>Care Halton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7285" y="4524682"/>
            <a:ext cx="2148849" cy="757645"/>
            <a:chOff x="2464327" y="5097946"/>
            <a:chExt cx="1747186" cy="757645"/>
          </a:xfrm>
          <a:solidFill>
            <a:schemeClr val="accent1"/>
          </a:solidFill>
        </p:grpSpPr>
        <p:sp>
          <p:nvSpPr>
            <p:cNvPr id="12" name="Oval 11"/>
            <p:cNvSpPr/>
            <p:nvPr/>
          </p:nvSpPr>
          <p:spPr>
            <a:xfrm>
              <a:off x="2464327" y="5097946"/>
              <a:ext cx="1410789" cy="7576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9751" y="5272685"/>
              <a:ext cx="17217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C20 Gynecology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78869" y="1179396"/>
            <a:ext cx="3225557" cy="1038009"/>
            <a:chOff x="4747752" y="1729699"/>
            <a:chExt cx="3225557" cy="854815"/>
          </a:xfrm>
          <a:solidFill>
            <a:schemeClr val="accent1"/>
          </a:solidFill>
        </p:grpSpPr>
        <p:sp>
          <p:nvSpPr>
            <p:cNvPr id="15" name="Oval 14"/>
            <p:cNvSpPr/>
            <p:nvPr/>
          </p:nvSpPr>
          <p:spPr>
            <a:xfrm>
              <a:off x="4747752" y="1729699"/>
              <a:ext cx="3225557" cy="8548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25383" y="1873044"/>
              <a:ext cx="2574038" cy="5322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Orthopedic Out-Patients </a:t>
              </a:r>
            </a:p>
            <a:p>
              <a:r>
                <a:rPr lang="en-US" b="1" dirty="0"/>
                <a:t>      &amp; Physiotherapy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68915" y="4233355"/>
            <a:ext cx="3225557" cy="854815"/>
            <a:chOff x="5133092" y="4849887"/>
            <a:chExt cx="3225557" cy="854815"/>
          </a:xfrm>
          <a:solidFill>
            <a:schemeClr val="accent1"/>
          </a:solidFill>
        </p:grpSpPr>
        <p:sp>
          <p:nvSpPr>
            <p:cNvPr id="18" name="Oval 17"/>
            <p:cNvSpPr/>
            <p:nvPr/>
          </p:nvSpPr>
          <p:spPr>
            <a:xfrm>
              <a:off x="5133092" y="4849887"/>
              <a:ext cx="3225557" cy="8548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74108" y="5077239"/>
              <a:ext cx="2007729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Coronary Care Unit</a:t>
              </a:r>
              <a:endParaRPr lang="en-US" sz="1867" b="1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7553487" y="3118776"/>
            <a:ext cx="2584427" cy="7576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B3 Surgical Halton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93027" y="3096225"/>
            <a:ext cx="2472379" cy="941514"/>
            <a:chOff x="2400070" y="3669487"/>
            <a:chExt cx="2472376" cy="941513"/>
          </a:xfrm>
          <a:solidFill>
            <a:schemeClr val="accent1"/>
          </a:solidFill>
        </p:grpSpPr>
        <p:sp>
          <p:nvSpPr>
            <p:cNvPr id="22" name="Oval 21"/>
            <p:cNvSpPr/>
            <p:nvPr/>
          </p:nvSpPr>
          <p:spPr>
            <a:xfrm>
              <a:off x="2400070" y="3669487"/>
              <a:ext cx="2472376" cy="941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16150" y="3809496"/>
              <a:ext cx="2325377" cy="646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Accident &amp; Emergency</a:t>
              </a:r>
            </a:p>
            <a:p>
              <a:r>
                <a:rPr lang="en-US" b="1" dirty="0"/>
                <a:t>       Warrington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12052" y="2472599"/>
            <a:ext cx="1849344" cy="757645"/>
            <a:chOff x="4519090" y="3045859"/>
            <a:chExt cx="1849343" cy="757644"/>
          </a:xfrm>
          <a:solidFill>
            <a:schemeClr val="accent1"/>
          </a:solidFill>
        </p:grpSpPr>
        <p:sp>
          <p:nvSpPr>
            <p:cNvPr id="25" name="Oval 24"/>
            <p:cNvSpPr/>
            <p:nvPr/>
          </p:nvSpPr>
          <p:spPr>
            <a:xfrm>
              <a:off x="4519090" y="3045859"/>
              <a:ext cx="1849343" cy="757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71870" y="3105878"/>
              <a:ext cx="1285479" cy="6669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A8 General</a:t>
              </a:r>
            </a:p>
            <a:p>
              <a:r>
                <a:rPr lang="en-US" sz="1867" b="1" dirty="0"/>
                <a:t>   Medical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17C6A96-767A-4044-9A7C-2D46EB94A94B}"/>
              </a:ext>
            </a:extLst>
          </p:cNvPr>
          <p:cNvSpPr/>
          <p:nvPr/>
        </p:nvSpPr>
        <p:spPr>
          <a:xfrm>
            <a:off x="9174366" y="1908287"/>
            <a:ext cx="1957461" cy="8159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4ADA315-C599-4ADE-8142-13848CFCF426}"/>
              </a:ext>
            </a:extLst>
          </p:cNvPr>
          <p:cNvSpPr txBox="1"/>
          <p:nvPr/>
        </p:nvSpPr>
        <p:spPr>
          <a:xfrm>
            <a:off x="9174366" y="2111063"/>
            <a:ext cx="20401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b="1" dirty="0"/>
              <a:t>    C23 Maternity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C78B46B-8DDD-458F-9E85-708BBE1F3E82}"/>
              </a:ext>
            </a:extLst>
          </p:cNvPr>
          <p:cNvSpPr/>
          <p:nvPr/>
        </p:nvSpPr>
        <p:spPr>
          <a:xfrm flipV="1">
            <a:off x="1031587" y="3028816"/>
            <a:ext cx="2162917" cy="7402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3FF29EA-CCC7-4063-8B23-F5E8A655E85A}"/>
              </a:ext>
            </a:extLst>
          </p:cNvPr>
          <p:cNvSpPr txBox="1"/>
          <p:nvPr/>
        </p:nvSpPr>
        <p:spPr>
          <a:xfrm>
            <a:off x="1289653" y="3193777"/>
            <a:ext cx="14179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b="1" dirty="0"/>
              <a:t>PIU Halton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720C7F0-0494-420D-872E-5EF14CE969D7}"/>
              </a:ext>
            </a:extLst>
          </p:cNvPr>
          <p:cNvSpPr/>
          <p:nvPr/>
        </p:nvSpPr>
        <p:spPr>
          <a:xfrm flipV="1">
            <a:off x="1179872" y="4090561"/>
            <a:ext cx="2162917" cy="740291"/>
          </a:xfrm>
          <a:prstGeom prst="ellipse">
            <a:avLst/>
          </a:prstGeom>
          <a:solidFill>
            <a:schemeClr val="accent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AC717E0-6359-4492-BEFE-36913A632A10}"/>
              </a:ext>
            </a:extLst>
          </p:cNvPr>
          <p:cNvSpPr txBox="1"/>
          <p:nvPr/>
        </p:nvSpPr>
        <p:spPr>
          <a:xfrm>
            <a:off x="1444489" y="4214486"/>
            <a:ext cx="1750015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867" b="1" dirty="0"/>
              <a:t>CMTC  Halton</a:t>
            </a:r>
          </a:p>
        </p:txBody>
      </p:sp>
    </p:spTree>
    <p:extLst>
      <p:ext uri="{BB962C8B-B14F-4D97-AF65-F5344CB8AC3E}">
        <p14:creationId xmlns:p14="http://schemas.microsoft.com/office/powerpoint/2010/main" val="190480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Chief Executive’s </a:t>
            </a:r>
            <a:r>
              <a:rPr lang="en-GB" sz="4000" dirty="0" smtClean="0"/>
              <a:t>Overview cont</a:t>
            </a:r>
            <a:r>
              <a:rPr lang="en-GB" sz="4000" dirty="0"/>
              <a:t>.</a:t>
            </a:r>
            <a:endParaRPr lang="en-GB" sz="3733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308101"/>
            <a:ext cx="11258550" cy="4349489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Mortality rates in the ‘as </a:t>
            </a:r>
            <a:r>
              <a:rPr lang="en-GB" sz="2400" dirty="0"/>
              <a:t>expected’ range for the first time in </a:t>
            </a:r>
            <a:r>
              <a:rPr lang="en-GB" sz="2400" dirty="0" smtClean="0"/>
              <a:t>years</a:t>
            </a:r>
          </a:p>
          <a:p>
            <a:r>
              <a:rPr lang="en-GB" sz="2400" dirty="0" smtClean="0"/>
              <a:t>Sepsis screening reached 100% in A&amp;E</a:t>
            </a:r>
          </a:p>
          <a:p>
            <a:r>
              <a:rPr lang="en-GB" sz="2400" dirty="0" smtClean="0"/>
              <a:t>Infection Control rates 1 MRSA case, C-diff lowest in years</a:t>
            </a:r>
            <a:endParaRPr lang="en-GB" sz="2400" dirty="0"/>
          </a:p>
          <a:p>
            <a:pPr lvl="0"/>
            <a:r>
              <a:rPr lang="en-GB" sz="2400" dirty="0"/>
              <a:t>No patient waited more than six weeks for diagnostic tests</a:t>
            </a:r>
          </a:p>
          <a:p>
            <a:pPr lvl="0"/>
            <a:r>
              <a:rPr lang="en-GB" sz="2400" dirty="0"/>
              <a:t>We </a:t>
            </a:r>
            <a:r>
              <a:rPr lang="en-GB" sz="2400" dirty="0" smtClean="0"/>
              <a:t>narrowly missed </a:t>
            </a:r>
            <a:r>
              <a:rPr lang="en-GB" sz="2400" dirty="0"/>
              <a:t>the 90% 4-hour trajectory set for us by NHS Improvement  </a:t>
            </a:r>
          </a:p>
          <a:p>
            <a:r>
              <a:rPr lang="en-GB" sz="2400" dirty="0" smtClean="0">
                <a:solidFill>
                  <a:prstClr val="black"/>
                </a:solidFill>
                <a:cs typeface="Times New Roman" pitchFamily="18" charset="0"/>
              </a:rPr>
              <a:t>Spinal </a:t>
            </a:r>
            <a:r>
              <a:rPr lang="en-GB" sz="2400" dirty="0">
                <a:solidFill>
                  <a:prstClr val="black"/>
                </a:solidFill>
                <a:cs typeface="Times New Roman" pitchFamily="18" charset="0"/>
              </a:rPr>
              <a:t>Surgery Services suspended September 2017</a:t>
            </a:r>
          </a:p>
          <a:p>
            <a:pPr lvl="0"/>
            <a:r>
              <a:rPr lang="en-GB" sz="2400" dirty="0" smtClean="0">
                <a:solidFill>
                  <a:prstClr val="black"/>
                </a:solidFill>
                <a:cs typeface="Times New Roman" pitchFamily="18" charset="0"/>
              </a:rPr>
              <a:t>CQC Report received October 2017 – Requires Improvement</a:t>
            </a:r>
          </a:p>
          <a:p>
            <a:r>
              <a:rPr lang="en-GB" sz="2400" dirty="0">
                <a:solidFill>
                  <a:prstClr val="black"/>
                </a:solidFill>
                <a:cs typeface="Times New Roman" pitchFamily="18" charset="0"/>
              </a:rPr>
              <a:t>Made efficiency savings of £5.1m</a:t>
            </a:r>
            <a:endParaRPr lang="en-GB" sz="2400" dirty="0"/>
          </a:p>
          <a:p>
            <a:pPr lvl="0"/>
            <a:r>
              <a:rPr lang="en-GB" sz="2400" dirty="0"/>
              <a:t>Full year financial deficit of </a:t>
            </a:r>
            <a:r>
              <a:rPr lang="en-GB" sz="2400" dirty="0">
                <a:solidFill>
                  <a:prstClr val="black"/>
                </a:solidFill>
                <a:cs typeface="Times New Roman" pitchFamily="18" charset="0"/>
              </a:rPr>
              <a:t>£14.7m, operational pressures and suspension of our spinal service meant we were unable to access full sustainability and transformation funding</a:t>
            </a:r>
          </a:p>
          <a:p>
            <a:pPr marL="0" lvl="0" indent="0">
              <a:buNone/>
            </a:pPr>
            <a:endParaRPr lang="en-GB" sz="2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buNone/>
            </a:pPr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18036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944"/>
            <a:ext cx="10515600" cy="1325563"/>
          </a:xfrm>
        </p:spPr>
        <p:txBody>
          <a:bodyPr/>
          <a:lstStyle/>
          <a:p>
            <a:r>
              <a:rPr lang="en-GB" dirty="0"/>
              <a:t>Why do we do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470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67" dirty="0"/>
              <a:t>Effectively fulfil the role of Governor by holding the non-executive directors individually and collectively to account for the performance of the board of </a:t>
            </a:r>
            <a:r>
              <a:rPr lang="en-GB" sz="2267" dirty="0" smtClean="0"/>
              <a:t>directors</a:t>
            </a:r>
            <a:endParaRPr lang="en-GB" sz="22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67" dirty="0"/>
              <a:t>To feed back information about the Trust, its vision and its performance to members and the public and the stakeholder </a:t>
            </a:r>
            <a:r>
              <a:rPr lang="en-GB" sz="2267" dirty="0" smtClean="0"/>
              <a:t>organisations</a:t>
            </a:r>
            <a:endParaRPr lang="en-GB" sz="22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67" dirty="0"/>
              <a:t>To represent the interests of the members of the Trust as a whole and the interests of the </a:t>
            </a:r>
            <a:r>
              <a:rPr lang="en-GB" sz="2267" dirty="0" smtClean="0"/>
              <a:t>public</a:t>
            </a:r>
            <a:endParaRPr lang="en-GB" sz="22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267" dirty="0"/>
              <a:t> </a:t>
            </a:r>
            <a:r>
              <a:rPr lang="en-US" sz="2267" dirty="0"/>
              <a:t>A chance to get closer to the “coalface” rather than in the board </a:t>
            </a:r>
            <a:r>
              <a:rPr lang="en-US" sz="2267" dirty="0" smtClean="0"/>
              <a:t>room</a:t>
            </a:r>
            <a:endParaRPr lang="en-US" sz="22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267" dirty="0"/>
              <a:t>Identify and report any areas in need of </a:t>
            </a:r>
            <a:r>
              <a:rPr lang="en-US" sz="2267" dirty="0" smtClean="0"/>
              <a:t>improvement</a:t>
            </a:r>
            <a:endParaRPr lang="en-US" sz="22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267" dirty="0"/>
              <a:t>Patients and staff get to meet their </a:t>
            </a:r>
            <a:r>
              <a:rPr lang="en-US" sz="2267" dirty="0" smtClean="0"/>
              <a:t>Governors</a:t>
            </a:r>
            <a:endParaRPr lang="en-US" sz="2267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267" dirty="0"/>
              <a:t>Because we enjoy doing it!</a:t>
            </a:r>
          </a:p>
          <a:p>
            <a:pPr marL="0" indent="0">
              <a:buNone/>
            </a:pPr>
            <a:endParaRPr lang="en-US" sz="2133" dirty="0"/>
          </a:p>
          <a:p>
            <a:endParaRPr lang="en-US" sz="2133" dirty="0"/>
          </a:p>
          <a:p>
            <a:endParaRPr lang="en-US" sz="2133" dirty="0"/>
          </a:p>
          <a:p>
            <a:endParaRPr lang="en-US" sz="2133" dirty="0"/>
          </a:p>
          <a:p>
            <a:endParaRPr lang="en-US" sz="2667" dirty="0"/>
          </a:p>
          <a:p>
            <a:endParaRPr lang="en-US" sz="2667" dirty="0"/>
          </a:p>
          <a:p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15001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4887"/>
            <a:ext cx="10515600" cy="1325563"/>
          </a:xfrm>
        </p:spPr>
        <p:txBody>
          <a:bodyPr/>
          <a:lstStyle/>
          <a:p>
            <a:r>
              <a:rPr lang="en-GB" dirty="0" smtClean="0"/>
              <a:t>Break (15mins)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3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4999" y="1450975"/>
            <a:ext cx="10848975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Forward View 2018-19</a:t>
            </a:r>
            <a:br>
              <a:rPr lang="en-GB" sz="6000" dirty="0" smtClean="0"/>
            </a:br>
            <a:r>
              <a:rPr lang="en-GB" sz="3600" dirty="0" smtClean="0"/>
              <a:t>Mel Pickup, Chief Executive</a:t>
            </a:r>
            <a:endParaRPr lang="en-GB" sz="36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3050" y="3914775"/>
            <a:ext cx="11572875" cy="1325563"/>
          </a:xfrm>
          <a:prstGeom prst="rect">
            <a:avLst/>
          </a:prstGeom>
          <a:solidFill>
            <a:srgbClr val="33CC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Getting to ‘Good’ moving to OUTSTANDING</a:t>
            </a:r>
            <a:endParaRPr lang="en-GB" sz="4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3905"/>
            <a:ext cx="10988920" cy="5721157"/>
            <a:chOff x="1562100" y="142875"/>
            <a:chExt cx="10539814" cy="6724650"/>
          </a:xfrm>
        </p:grpSpPr>
        <p:sp>
          <p:nvSpPr>
            <p:cNvPr id="6" name="Rectangle 5"/>
            <p:cNvSpPr/>
            <p:nvPr/>
          </p:nvSpPr>
          <p:spPr>
            <a:xfrm>
              <a:off x="1562100" y="142875"/>
              <a:ext cx="8991600" cy="67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135" y="142875"/>
              <a:ext cx="8953779" cy="67246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105025"/>
            <a:ext cx="3040310" cy="5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Our new quality strategy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3914">
            <a:off x="2763415" y="1024073"/>
            <a:ext cx="6486166" cy="448711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73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407"/>
            <a:ext cx="10515600" cy="1325563"/>
          </a:xfrm>
        </p:spPr>
        <p:txBody>
          <a:bodyPr/>
          <a:lstStyle/>
          <a:p>
            <a:r>
              <a:rPr lang="en-GB" dirty="0" smtClean="0"/>
              <a:t>Our new quality strategy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"/>
          <a:stretch/>
        </p:blipFill>
        <p:spPr>
          <a:xfrm>
            <a:off x="328464" y="1190156"/>
            <a:ext cx="5731024" cy="133356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494" y="2658605"/>
            <a:ext cx="3905451" cy="112400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49" y="3917493"/>
            <a:ext cx="1847945" cy="151137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471" y="4098899"/>
            <a:ext cx="3797495" cy="100335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943" y="3849288"/>
            <a:ext cx="2755379" cy="1779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489" y="1366658"/>
            <a:ext cx="3688965" cy="345084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538" y="806473"/>
            <a:ext cx="2140060" cy="14415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523725"/>
            <a:ext cx="2064494" cy="1258888"/>
            <a:chOff x="0" y="2523725"/>
            <a:chExt cx="2064494" cy="1258888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523725"/>
              <a:ext cx="1974951" cy="113670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634393" y="3392488"/>
              <a:ext cx="430101" cy="390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35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Continue to benchmark ourselves nationally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341" y="1562755"/>
            <a:ext cx="261121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20" y="1398588"/>
            <a:ext cx="3362822" cy="1419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7882" y="3678238"/>
            <a:ext cx="4491955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Category: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Emergency and Critical Care: </a:t>
            </a:r>
            <a:endParaRPr lang="en-GB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 Screening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Category: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Safety Improvement: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Sepsis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redesign challenge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275" y="2957369"/>
            <a:ext cx="6096000" cy="26027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UK employer of the year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employer for staff recognition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workplace for learning and development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(2!)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Introducing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multi-disciplinary core competency framework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Investing in the workforce of the future. Developing a multi-professional aspirational leadership programme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GB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Workforce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of the </a:t>
            </a:r>
            <a:r>
              <a:rPr lang="en-GB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8245">
            <a:off x="4329024" y="1911326"/>
            <a:ext cx="3460928" cy="9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45" y="912519"/>
            <a:ext cx="10515600" cy="1325563"/>
          </a:xfrm>
        </p:spPr>
        <p:txBody>
          <a:bodyPr/>
          <a:lstStyle/>
          <a:p>
            <a:r>
              <a:rPr lang="en-GB" dirty="0" smtClean="0"/>
              <a:t>Becoming sustainable as a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0" y="3276599"/>
            <a:ext cx="7961540" cy="26485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15" y="2599351"/>
            <a:ext cx="5703141" cy="135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967" y="2165675"/>
            <a:ext cx="3016188" cy="22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300" y="3276599"/>
            <a:ext cx="7961540" cy="26485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49" y="74937"/>
            <a:ext cx="5575907" cy="1324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59488" y="2491810"/>
            <a:ext cx="5829300" cy="267765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Integrated health and social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Population-based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Based around primary care: 28-4-1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 tailored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Out-of-hospital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Warrington Hospital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Accountability and regulators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92485" y="1399215"/>
            <a:ext cx="530346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/>
              <a:t>Vision</a:t>
            </a:r>
          </a:p>
          <a:p>
            <a:r>
              <a:rPr lang="en-GB" sz="2000" dirty="0" smtClean="0"/>
              <a:t>A health and social care system to be proud of</a:t>
            </a:r>
          </a:p>
          <a:p>
            <a:r>
              <a:rPr lang="en-GB" sz="2000" dirty="0" smtClean="0"/>
              <a:t>Agencies and services working together with local residents</a:t>
            </a:r>
          </a:p>
          <a:p>
            <a:r>
              <a:rPr lang="en-GB" sz="2000" dirty="0" smtClean="0"/>
              <a:t>Make better use of resources</a:t>
            </a:r>
          </a:p>
          <a:p>
            <a:r>
              <a:rPr lang="en-GB" sz="2000" dirty="0" smtClean="0"/>
              <a:t>Focus on primary care – and prevention </a:t>
            </a:r>
          </a:p>
          <a:p>
            <a:r>
              <a:rPr lang="en-GB" sz="2000" dirty="0" smtClean="0"/>
              <a:t>Empowering people – promoting self-care</a:t>
            </a:r>
          </a:p>
          <a:p>
            <a:r>
              <a:rPr lang="en-GB" sz="2000" dirty="0" smtClean="0"/>
              <a:t>Supporting the most needy</a:t>
            </a:r>
          </a:p>
          <a:p>
            <a:r>
              <a:rPr lang="en-GB" sz="2000" dirty="0" smtClean="0"/>
              <a:t>Doing things differently</a:t>
            </a:r>
          </a:p>
          <a:p>
            <a:r>
              <a:rPr lang="en-GB" sz="2000" dirty="0" smtClean="0"/>
              <a:t>A great place to work </a:t>
            </a:r>
          </a:p>
          <a:p>
            <a:r>
              <a:rPr lang="en-GB" sz="2000" dirty="0" smtClean="0"/>
              <a:t>A healthier, happier Warrington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5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Case study - FAU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125" y="230188"/>
            <a:ext cx="3810000" cy="904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488" y="1325563"/>
            <a:ext cx="5837237" cy="4393695"/>
          </a:xfrm>
          <a:prstGeom prst="rect">
            <a:avLst/>
          </a:prstGeom>
        </p:spPr>
      </p:pic>
      <p:pic>
        <p:nvPicPr>
          <p:cNvPr id="10" name="Picture 9" descr="WHH FRAILITY ASSESSMENT UNIT Logo Development - options.pdf - Adobe Acrobat Reader DC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38" y="2165097"/>
            <a:ext cx="5605813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549" y="1695415"/>
            <a:ext cx="5380701" cy="1325563"/>
          </a:xfrm>
        </p:spPr>
        <p:txBody>
          <a:bodyPr/>
          <a:lstStyle/>
          <a:p>
            <a:r>
              <a:rPr lang="en-GB" dirty="0" smtClean="0"/>
              <a:t>CQC inspection 2017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9929" y="1817801"/>
            <a:ext cx="60926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Inspection March 2017, Report received October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Very disappointing outcome, for patients and our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Immediately commenced corrective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Signed up to the ‘Getting </a:t>
            </a:r>
            <a:r>
              <a:rPr lang="en-GB" dirty="0"/>
              <a:t>to Good’ collaborative with NHSI</a:t>
            </a:r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Board </a:t>
            </a:r>
            <a:r>
              <a:rPr lang="en-GB" dirty="0" smtClean="0"/>
              <a:t>led change - aligned </a:t>
            </a:r>
            <a:r>
              <a:rPr lang="en-GB" dirty="0"/>
              <a:t>to Quality Improvement methodology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WHH Strategy ‘Becoming Outstanding for our Patients, Our Staff and Our Communities’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Getting to Good, Moving to Outstanding Assurance committee established – CEO chaired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Trust-wide focus on Quality and Safety owned and embraced by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Commissioned Listening into Action change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WHH is changing!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396" y="261057"/>
            <a:ext cx="6427854" cy="162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16" y="0"/>
            <a:ext cx="2845855" cy="18869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562" y="3212381"/>
            <a:ext cx="5794688" cy="14581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17606" y="4861942"/>
            <a:ext cx="3597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Some of our services did really well, </a:t>
            </a:r>
          </a:p>
          <a:p>
            <a:r>
              <a:rPr lang="en-GB" dirty="0" smtClean="0"/>
              <a:t>we will build on their success!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6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1216819"/>
            <a:ext cx="610552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Phase 1 Reduce avoidable admissions in frail elderly </a:t>
            </a:r>
          </a:p>
          <a:p>
            <a:pPr>
              <a:lnSpc>
                <a:spcPct val="100000"/>
              </a:lnSpc>
            </a:pPr>
            <a:r>
              <a:rPr lang="en-GB" sz="1900" dirty="0" smtClean="0"/>
              <a:t>Purpose-build environment adjacent to A&amp;E</a:t>
            </a:r>
          </a:p>
          <a:p>
            <a:pPr>
              <a:lnSpc>
                <a:spcPct val="100000"/>
              </a:lnSpc>
            </a:pPr>
            <a:r>
              <a:rPr lang="en-GB" sz="1900" dirty="0" smtClean="0"/>
              <a:t>‘Home First’ philosophy - focus </a:t>
            </a:r>
            <a:r>
              <a:rPr lang="en-GB" sz="1900" dirty="0"/>
              <a:t>on patients’ strengths – what they can </a:t>
            </a:r>
            <a:r>
              <a:rPr lang="en-GB" sz="1900" dirty="0" smtClean="0"/>
              <a:t>do</a:t>
            </a:r>
          </a:p>
          <a:p>
            <a:pPr>
              <a:lnSpc>
                <a:spcPct val="100000"/>
              </a:lnSpc>
            </a:pPr>
            <a:r>
              <a:rPr lang="en-GB" sz="1900" dirty="0" smtClean="0"/>
              <a:t>Multidisciplinary team (medics, nurses, therapists, pharmacist, social care professionals, voluntary sector)</a:t>
            </a:r>
          </a:p>
          <a:p>
            <a:pPr>
              <a:lnSpc>
                <a:spcPct val="100000"/>
              </a:lnSpc>
            </a:pPr>
            <a:r>
              <a:rPr lang="en-GB" sz="1900" dirty="0"/>
              <a:t>Streamed directly from A&amp;E triage within 30mins of </a:t>
            </a:r>
            <a:r>
              <a:rPr lang="en-GB" sz="1900" dirty="0" smtClean="0"/>
              <a:t>arrival - no </a:t>
            </a:r>
            <a:r>
              <a:rPr lang="en-GB" sz="1900" dirty="0"/>
              <a:t>beds</a:t>
            </a:r>
            <a:r>
              <a:rPr lang="en-GB" sz="1900" dirty="0" smtClean="0"/>
              <a:t>!</a:t>
            </a:r>
          </a:p>
          <a:p>
            <a:pPr>
              <a:lnSpc>
                <a:spcPct val="100000"/>
              </a:lnSpc>
            </a:pPr>
            <a:r>
              <a:rPr lang="en-GB" sz="1900" dirty="0" smtClean="0"/>
              <a:t>Pilot phase successful, moved to 4-days/</a:t>
            </a:r>
            <a:r>
              <a:rPr lang="en-GB" sz="1900" dirty="0" err="1" smtClean="0"/>
              <a:t>wk</a:t>
            </a:r>
            <a:r>
              <a:rPr lang="en-GB" sz="1900" dirty="0" smtClean="0"/>
              <a:t> service</a:t>
            </a:r>
          </a:p>
          <a:p>
            <a:pPr>
              <a:lnSpc>
                <a:spcPct val="100000"/>
              </a:lnSpc>
            </a:pPr>
            <a:r>
              <a:rPr lang="en-GB" sz="1900" dirty="0" smtClean="0"/>
              <a:t>Average </a:t>
            </a:r>
            <a:r>
              <a:rPr lang="en-GB" sz="1900" dirty="0" err="1"/>
              <a:t>LoS</a:t>
            </a:r>
            <a:r>
              <a:rPr lang="en-GB" sz="1900" dirty="0"/>
              <a:t> 10 </a:t>
            </a:r>
            <a:r>
              <a:rPr lang="en-GB" sz="1900" dirty="0" smtClean="0"/>
              <a:t>hours, 86% all patients seen sent home safely!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819" y="1438402"/>
            <a:ext cx="5174974" cy="3908172"/>
          </a:xfrm>
          <a:prstGeom prst="rect">
            <a:avLst/>
          </a:prstGeom>
        </p:spPr>
      </p:pic>
      <p:pic>
        <p:nvPicPr>
          <p:cNvPr id="5" name="Picture 4" descr="WHH FRAILITY ASSESSMENT UNIT Logo Development - options.pdf - Adobe Acrobat Reader DC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86" y="0"/>
            <a:ext cx="2475344" cy="1198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220663"/>
            <a:ext cx="38100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0" y="3276599"/>
            <a:ext cx="7961540" cy="26485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071" y="98052"/>
            <a:ext cx="3016188" cy="22218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2505" y="2142701"/>
            <a:ext cx="6245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Vision</a:t>
            </a:r>
            <a:r>
              <a:rPr lang="en-GB" b="1" dirty="0"/>
              <a:t>:</a:t>
            </a:r>
            <a:endParaRPr lang="en-GB" dirty="0"/>
          </a:p>
          <a:p>
            <a:r>
              <a:rPr lang="en-GB" i="1" dirty="0"/>
              <a:t>'Working better together to improve the care and wellbeing of the people of Halton'</a:t>
            </a:r>
            <a:endParaRPr lang="en-GB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87012" y="3136220"/>
            <a:ext cx="6096000" cy="252376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GB" b="1" dirty="0"/>
              <a:t>One Halton Objectives: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To work better together regardless of discipline</a:t>
            </a:r>
            <a:r>
              <a:rPr lang="en-GB" sz="2000" dirty="0" smtClean="0"/>
              <a:t>;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To find or identify those 'hidden' people who don't access care</a:t>
            </a:r>
            <a:r>
              <a:rPr lang="en-GB" sz="2000" dirty="0" smtClean="0"/>
              <a:t>;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To treat and care for people at the right time, in the right place by the right people</a:t>
            </a:r>
            <a:r>
              <a:rPr lang="en-GB" sz="2000" dirty="0" smtClean="0"/>
              <a:t>;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To help people stay healthy and keep generally well</a:t>
            </a:r>
            <a:r>
              <a:rPr lang="en-GB" sz="2000" dirty="0" smtClean="0"/>
              <a:t>;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To provide the very best in care, now and in the future.</a:t>
            </a:r>
            <a:endParaRPr lang="en-GB" sz="2000" dirty="0">
              <a:effectLst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7811" y="98052"/>
            <a:ext cx="3635428" cy="5881756"/>
            <a:chOff x="4467752" y="94406"/>
            <a:chExt cx="3365573" cy="5687176"/>
          </a:xfrm>
        </p:grpSpPr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753" y="94406"/>
              <a:ext cx="3080580" cy="3162407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752" y="3045181"/>
              <a:ext cx="3365573" cy="2736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9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30" y="101937"/>
            <a:ext cx="1912834" cy="1409072"/>
          </a:xfrm>
          <a:prstGeom prst="rect">
            <a:avLst/>
          </a:prstGeom>
        </p:spPr>
      </p:pic>
      <p:pic>
        <p:nvPicPr>
          <p:cNvPr id="9" name="Picture 4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439" y="331947"/>
            <a:ext cx="3105988" cy="9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7916">
            <a:off x="5503854" y="1476870"/>
            <a:ext cx="7033211" cy="3956181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7789" y="2029693"/>
            <a:ext cx="5168611" cy="33944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800" dirty="0" smtClean="0"/>
              <a:t>At the heart of Halton Healthy New Town is the development of the Hospital and Wellbeing Campus</a:t>
            </a:r>
          </a:p>
          <a:p>
            <a:pPr marL="0" indent="0">
              <a:buNone/>
            </a:pPr>
            <a:endParaRPr lang="en-GB" sz="3800" dirty="0" smtClean="0"/>
          </a:p>
          <a:p>
            <a:pPr>
              <a:buClr>
                <a:srgbClr val="92D050"/>
              </a:buClr>
            </a:pPr>
            <a:r>
              <a:rPr lang="en-GB" sz="3800" dirty="0" smtClean="0"/>
              <a:t>A complete redevelopment of the Halton Hospitals site</a:t>
            </a:r>
          </a:p>
          <a:p>
            <a:pPr>
              <a:buClr>
                <a:srgbClr val="92D050"/>
              </a:buClr>
            </a:pPr>
            <a:r>
              <a:rPr lang="en-GB" sz="3800" dirty="0" smtClean="0"/>
              <a:t>Bid submitted for £40m capital STP funding – 3</a:t>
            </a:r>
            <a:r>
              <a:rPr lang="en-GB" sz="3800" baseline="30000" dirty="0" smtClean="0"/>
              <a:t>rd</a:t>
            </a:r>
            <a:r>
              <a:rPr lang="en-GB" sz="3800" dirty="0" smtClean="0"/>
              <a:t> time lucky?</a:t>
            </a:r>
          </a:p>
          <a:p>
            <a:pPr>
              <a:buClr>
                <a:srgbClr val="92D050"/>
              </a:buClr>
            </a:pPr>
            <a:r>
              <a:rPr lang="en-GB" sz="3800" dirty="0" smtClean="0"/>
              <a:t>Redevelopment would release unused NHS land on site for construction of a range of health and wellbeing facilities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719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585388" y="1417639"/>
            <a:ext cx="6606612" cy="18039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33" b="1" dirty="0" smtClean="0"/>
              <a:t>We </a:t>
            </a:r>
            <a:r>
              <a:rPr lang="en-GB" sz="2133" b="1" dirty="0"/>
              <a:t>intend to deliver the </a:t>
            </a:r>
            <a:r>
              <a:rPr lang="en-GB" sz="2133" b="1" i="1" dirty="0"/>
              <a:t>same </a:t>
            </a:r>
            <a:r>
              <a:rPr lang="en-GB" sz="2133" b="1" dirty="0"/>
              <a:t>great services from a modern, efficient building</a:t>
            </a:r>
          </a:p>
          <a:p>
            <a:r>
              <a:rPr lang="en-GB" sz="2133" dirty="0"/>
              <a:t>The Campus design allows us to deliver extra services from other buildings on site (for example step-down care)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391478" y="1417639"/>
            <a:ext cx="22513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1600" dirty="0"/>
          </a:p>
        </p:txBody>
      </p:sp>
      <p:pic>
        <p:nvPicPr>
          <p:cNvPr id="2050" name="Picture 2" descr="P:\Halton_Healthy_newtown\Comms and Engagement\Images\Campus Design\Further Images\Pic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621" y="3411432"/>
            <a:ext cx="6087936" cy="34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Halton_Healthy_newtown\Comms and Engagement\Images\Campus Design\Further Images\Pic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71" y="3358639"/>
            <a:ext cx="6181793" cy="34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38F0BF8-A138-4D0C-B751-BDBD7529B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1" y="53449"/>
            <a:ext cx="2801068" cy="33310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B164BA0-C73F-4615-A7D6-4A8CE5EE89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108" y="53447"/>
            <a:ext cx="2693363" cy="3331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162553"/>
            <a:ext cx="3040310" cy="5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9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GB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 Integrated Community Resource</a:t>
            </a:r>
            <a:endParaRPr lang="en-GB" sz="4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B176649-B217-490F-8823-8C5D2505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925" y="1124744"/>
            <a:ext cx="6768075" cy="4527661"/>
          </a:xfrm>
          <a:prstGeom prst="rect">
            <a:avLst/>
          </a:prstGeom>
        </p:spPr>
      </p:pic>
      <p:pic>
        <p:nvPicPr>
          <p:cNvPr id="3075" name="Picture 3" descr="P:\Halton_Healthy_newtown\Comms and Engagement\Images\Campus Design\Further Images\Pic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16602"/>
            <a:ext cx="5973999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7780"/>
            <a:ext cx="4271797" cy="273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798" y="4156584"/>
            <a:ext cx="2208245" cy="2768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248278"/>
            <a:ext cx="3040310" cy="558195"/>
          </a:xfrm>
          <a:prstGeom prst="rect">
            <a:avLst/>
          </a:prstGeom>
        </p:spPr>
      </p:pic>
      <p:pic>
        <p:nvPicPr>
          <p:cNvPr id="3074" name="Picture 2" descr="P:\Halton_Healthy_newtown\Comms and Engagement\Images\Campus Design\Further Images\Pic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001" y="3299989"/>
            <a:ext cx="6325354" cy="35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2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54" y="4193742"/>
            <a:ext cx="10515600" cy="1325563"/>
          </a:xfrm>
        </p:spPr>
        <p:txBody>
          <a:bodyPr/>
          <a:lstStyle/>
          <a:p>
            <a:r>
              <a:rPr lang="en-GB" dirty="0" smtClean="0"/>
              <a:t>A New Warrington Hospital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6954" y="5149973"/>
            <a:ext cx="4828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integrated social asset for Warrington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690" y="52976"/>
            <a:ext cx="3040310" cy="558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1407" y="1741568"/>
            <a:ext cx="5456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2400" dirty="0"/>
              <a:t>Engage </a:t>
            </a:r>
            <a:r>
              <a:rPr lang="en-GB" sz="2400" dirty="0" smtClean="0"/>
              <a:t>an </a:t>
            </a:r>
            <a:r>
              <a:rPr lang="en-GB" sz="2400" dirty="0"/>
              <a:t>external independent advisor(s</a:t>
            </a:r>
            <a:r>
              <a:rPr lang="en-GB" sz="2400" dirty="0" smtClean="0"/>
              <a:t>) feasibility study</a:t>
            </a:r>
            <a:endParaRPr lang="en-GB" sz="2400" dirty="0"/>
          </a:p>
          <a:p>
            <a:pPr marL="342900" lvl="0" indent="-342900">
              <a:buFont typeface="+mj-lt"/>
              <a:buAutoNum type="arabicPeriod"/>
            </a:pPr>
            <a:r>
              <a:rPr lang="en-GB" sz="2400" dirty="0"/>
              <a:t>Visit a number of reference sites </a:t>
            </a:r>
            <a:endParaRPr lang="en-GB" sz="24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GB" sz="2400" dirty="0" smtClean="0"/>
              <a:t>Receive </a:t>
            </a:r>
            <a:r>
              <a:rPr lang="en-GB" sz="2400" dirty="0"/>
              <a:t>a plan from the independent advisor(s) </a:t>
            </a:r>
            <a:endParaRPr lang="en-GB" sz="24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GB" sz="2400" dirty="0" smtClean="0"/>
              <a:t>Explore </a:t>
            </a:r>
            <a:r>
              <a:rPr lang="en-GB" sz="2400" dirty="0"/>
              <a:t>any current vacant or under-utilised local authority or NHS facilities </a:t>
            </a:r>
            <a:endParaRPr lang="en-GB" sz="24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GB" sz="2400" dirty="0" smtClean="0"/>
              <a:t>Involve Patients, Staff, Public, Stakeholders at earliest opportunity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54" y="100639"/>
            <a:ext cx="6388100" cy="425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7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9565" y="2175080"/>
            <a:ext cx="5640798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In this 70</a:t>
            </a:r>
            <a:r>
              <a:rPr lang="en-GB" sz="6000" baseline="30000" dirty="0" smtClean="0"/>
              <a:t>th</a:t>
            </a:r>
            <a:r>
              <a:rPr lang="en-GB" sz="6000" dirty="0" smtClean="0"/>
              <a:t> year of our glorious NHS</a:t>
            </a:r>
            <a:br>
              <a:rPr lang="en-GB" sz="6000" dirty="0" smtClean="0"/>
            </a:br>
            <a:r>
              <a:rPr lang="en-GB" sz="6000" dirty="0"/>
              <a:t/>
            </a:r>
            <a:br>
              <a:rPr lang="en-GB" sz="6000" dirty="0"/>
            </a:br>
            <a:r>
              <a:rPr lang="en-GB" sz="3600" dirty="0" smtClean="0"/>
              <a:t>WHH is on the journey to </a:t>
            </a:r>
            <a:r>
              <a:rPr lang="en-GB" sz="3600" b="1" dirty="0" smtClean="0"/>
              <a:t>outstanding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>Thank you for continuing to support and believe in us.</a:t>
            </a:r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7130" y="98322"/>
            <a:ext cx="6644870" cy="56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4874" y="2766218"/>
            <a:ext cx="10848975" cy="1325563"/>
          </a:xfrm>
        </p:spPr>
        <p:txBody>
          <a:bodyPr>
            <a:normAutofit fontScale="90000"/>
          </a:bodyPr>
          <a:lstStyle/>
          <a:p>
            <a:r>
              <a:rPr lang="en-GB" sz="6000" dirty="0" smtClean="0"/>
              <a:t>Q&amp;A</a:t>
            </a:r>
            <a:br>
              <a:rPr lang="en-GB" sz="6000" dirty="0" smtClean="0"/>
            </a:br>
            <a:r>
              <a:rPr lang="en-GB" sz="3600" dirty="0" smtClean="0"/>
              <a:t>Steve McGuirk CBE DL, Chairman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738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Kendrick Wing Fire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137" y="2926551"/>
            <a:ext cx="5162863" cy="2893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137" y="0"/>
            <a:ext cx="5162863" cy="292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098" y="1325563"/>
            <a:ext cx="5475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Fire detected on Friday 23</a:t>
            </a:r>
            <a:r>
              <a:rPr lang="en-GB" baseline="30000" dirty="0" smtClean="0"/>
              <a:t>rd</a:t>
            </a:r>
            <a:r>
              <a:rPr lang="en-GB" dirty="0" smtClean="0"/>
              <a:t> March 2018 in roof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Safe, effective evacuation – no harm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Relocated Ophthalmology Service to Daresbury Wing, up </a:t>
            </a:r>
            <a:r>
              <a:rPr lang="en-GB" dirty="0"/>
              <a:t>and running within </a:t>
            </a:r>
            <a:r>
              <a:rPr lang="en-GB" dirty="0" smtClean="0"/>
              <a:t>72hrs, all patients </a:t>
            </a:r>
            <a:r>
              <a:rPr lang="en-GB" dirty="0"/>
              <a:t>rescheduled and </a:t>
            </a:r>
            <a:r>
              <a:rPr lang="en-GB" dirty="0" smtClean="0"/>
              <a:t>seen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still met our year end financial filing dates – well done Finance team</a:t>
            </a:r>
            <a:r>
              <a:rPr lang="en-GB" dirty="0" smtClean="0"/>
              <a:t>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Work ongoing in </a:t>
            </a:r>
            <a:r>
              <a:rPr lang="en-GB" dirty="0"/>
              <a:t>Kendrick </a:t>
            </a:r>
            <a:r>
              <a:rPr lang="en-GB" dirty="0" smtClean="0"/>
              <a:t>Wing, restored some areas</a:t>
            </a: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Repairs </a:t>
            </a:r>
            <a:r>
              <a:rPr lang="en-GB" dirty="0"/>
              <a:t>and/or demolition work is underway </a:t>
            </a:r>
            <a:r>
              <a:rPr lang="en-GB" dirty="0" smtClean="0"/>
              <a:t> </a:t>
            </a: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ost </a:t>
            </a:r>
            <a:r>
              <a:rPr lang="en-GB" dirty="0"/>
              <a:t>of the fire and works completion dates </a:t>
            </a:r>
            <a:r>
              <a:rPr lang="en-GB" dirty="0" smtClean="0"/>
              <a:t>not known yet</a:t>
            </a: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</a:t>
            </a:r>
            <a:r>
              <a:rPr lang="en-GB" dirty="0" smtClean="0"/>
              <a:t>orensic </a:t>
            </a:r>
            <a:r>
              <a:rPr lang="en-GB" dirty="0"/>
              <a:t>investigation is continuing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are grateful to our insurers, NHS Resolution and Allianz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Thank you Cheshire </a:t>
            </a:r>
            <a:r>
              <a:rPr lang="en-GB" dirty="0"/>
              <a:t>Fire and Rescue </a:t>
            </a:r>
            <a:r>
              <a:rPr lang="en-GB" dirty="0" smtClean="0"/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36438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30" y="3379187"/>
            <a:ext cx="3400425" cy="13430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29526" cy="1325563"/>
          </a:xfrm>
        </p:spPr>
        <p:txBody>
          <a:bodyPr/>
          <a:lstStyle/>
          <a:p>
            <a:r>
              <a:rPr lang="en-GB" dirty="0" smtClean="0"/>
              <a:t>Major Investment in Technology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488" y="475032"/>
            <a:ext cx="4408545" cy="237347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2433" y="1129204"/>
            <a:ext cx="6348392" cy="4285267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e-Prescribing (EPMA)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 smtClean="0"/>
              <a:t>Multiple patient </a:t>
            </a:r>
            <a:r>
              <a:rPr lang="en-GB" sz="1600" dirty="0"/>
              <a:t>safety benefits </a:t>
            </a:r>
            <a:endParaRPr lang="en-GB" sz="1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 smtClean="0"/>
              <a:t>Reduction in costs </a:t>
            </a:r>
            <a:r>
              <a:rPr lang="en-GB" sz="1600" dirty="0"/>
              <a:t>due to reduction in transcription errors and adherence to the agreed medication formulary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b="1" dirty="0" smtClean="0"/>
              <a:t>‘Go </a:t>
            </a:r>
            <a:r>
              <a:rPr lang="en-GB" sz="1600" b="1" dirty="0"/>
              <a:t>Live’ on selected wards </a:t>
            </a:r>
            <a:r>
              <a:rPr lang="en-GB" sz="1600" b="1" dirty="0" smtClean="0"/>
              <a:t>in 2018-19</a:t>
            </a:r>
            <a:endParaRPr lang="en-GB" sz="1600" b="1" dirty="0"/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Pharm-Outcomes – transfer of prescriptions directly to community pharmacists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Friends and Family test and Appointment reminder service by text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E-check in at Outpatients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Free patient and visitor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WiFi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throughout Trust</a:t>
            </a:r>
          </a:p>
          <a:p>
            <a:pPr marL="0" indent="0">
              <a:buNone/>
            </a:pP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175" y="2951052"/>
            <a:ext cx="1863541" cy="26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3458</Words>
  <Application>Microsoft Office PowerPoint</Application>
  <PresentationFormat>Custom</PresentationFormat>
  <Paragraphs>631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Annual Members Meeting</vt:lpstr>
      <vt:lpstr>Welcome Steve McGuirk CBE DL, Chairman</vt:lpstr>
      <vt:lpstr>Agenda</vt:lpstr>
      <vt:lpstr>Chief Executive’s Report Mel Pickup</vt:lpstr>
      <vt:lpstr>Chief Executive’s Overview</vt:lpstr>
      <vt:lpstr>Chief Executive’s Overview cont.</vt:lpstr>
      <vt:lpstr>CQC inspection 2017</vt:lpstr>
      <vt:lpstr>Kendrick Wing Fire</vt:lpstr>
      <vt:lpstr>Major Investment in Technology</vt:lpstr>
      <vt:lpstr>National recognition</vt:lpstr>
      <vt:lpstr>Our Sepsis Challenge success reached Whitehall..</vt:lpstr>
      <vt:lpstr>Royal Recognition</vt:lpstr>
      <vt:lpstr>PowerPoint Presentation</vt:lpstr>
      <vt:lpstr>PowerPoint Presentation</vt:lpstr>
      <vt:lpstr>A bit closer to home…</vt:lpstr>
      <vt:lpstr> Quality &amp; Operational Report Simon Constable, Executive Medical Director &amp; Deputy Chief Executive Kimberley Salmon-Jamieson, Chief Nurse</vt:lpstr>
      <vt:lpstr>Suspension of our Spinal Service</vt:lpstr>
      <vt:lpstr>Mortality Rates – ‘as expected’</vt:lpstr>
      <vt:lpstr>Embedding a Safety Culture</vt:lpstr>
      <vt:lpstr>PowerPoint Presentation</vt:lpstr>
      <vt:lpstr>Healthcare Associated Infections</vt:lpstr>
      <vt:lpstr>Sepsis Screening and treatment</vt:lpstr>
      <vt:lpstr>Quality Indicators</vt:lpstr>
      <vt:lpstr>Complaints</vt:lpstr>
      <vt:lpstr>Patient Experience</vt:lpstr>
      <vt:lpstr>PowerPoint Presentation</vt:lpstr>
      <vt:lpstr>Ward Quality Metrics</vt:lpstr>
      <vt:lpstr>WHH Ward Accreditation Programme</vt:lpstr>
      <vt:lpstr>Quality Academy  Our vision is to enable cutting edge research and innovation, embedding excellence in care through         continuous quality improvement, working with staff, our partners and the public. </vt:lpstr>
      <vt:lpstr>Winter Woes</vt:lpstr>
      <vt:lpstr>Activity</vt:lpstr>
      <vt:lpstr>The 4-hr Standard</vt:lpstr>
      <vt:lpstr>Referral to Treatment (RTT)</vt:lpstr>
      <vt:lpstr>Cancer  Referrals  waiting times</vt:lpstr>
      <vt:lpstr>Primary Care  Streaming Facility opens</vt:lpstr>
      <vt:lpstr>Finance Review Andrea McGee, Director of Finance &amp; Commercial Development</vt:lpstr>
      <vt:lpstr>Financial  Position</vt:lpstr>
      <vt:lpstr>Where did the money come from?</vt:lpstr>
      <vt:lpstr>What was the money spent on?</vt:lpstr>
      <vt:lpstr>Cost Savings</vt:lpstr>
      <vt:lpstr>Capital Investments</vt:lpstr>
      <vt:lpstr>Medical Equipment</vt:lpstr>
      <vt:lpstr>CT Scanner </vt:lpstr>
      <vt:lpstr>Theatres Operating Table</vt:lpstr>
      <vt:lpstr>ICU Ventilator  and Monitor</vt:lpstr>
      <vt:lpstr>Information Technology</vt:lpstr>
      <vt:lpstr>Estates Works</vt:lpstr>
      <vt:lpstr>Cash Flow Statement</vt:lpstr>
      <vt:lpstr>Use of Resources Risk Rating and Audit Opinion</vt:lpstr>
      <vt:lpstr>Financial Outlook</vt:lpstr>
      <vt:lpstr>Lead Governor’s Report Mr Norman Holding, Public Governor Burtonwood, Winwick, Whittle Hall, Westbrook</vt:lpstr>
      <vt:lpstr>Membership Report</vt:lpstr>
      <vt:lpstr>Governor Activity</vt:lpstr>
      <vt:lpstr>Activity 2017/18 continued</vt:lpstr>
      <vt:lpstr>Council of Governors Initiatives </vt:lpstr>
      <vt:lpstr>Governors’ Engagement Group</vt:lpstr>
      <vt:lpstr>PowerPoint Presentation</vt:lpstr>
      <vt:lpstr>PowerPoint Presentation</vt:lpstr>
      <vt:lpstr>PowerPoint Presentation</vt:lpstr>
      <vt:lpstr>Why do we do it?</vt:lpstr>
      <vt:lpstr>Break (15mins)</vt:lpstr>
      <vt:lpstr>Forward View 2018-19 Mel Pickup, Chief Executive</vt:lpstr>
      <vt:lpstr>PowerPoint Presentation</vt:lpstr>
      <vt:lpstr>Our new quality strategy</vt:lpstr>
      <vt:lpstr>Our new quality strategy</vt:lpstr>
      <vt:lpstr>Continue to benchmark ourselves nationally</vt:lpstr>
      <vt:lpstr>Becoming sustainable as a system</vt:lpstr>
      <vt:lpstr>PowerPoint Presentation</vt:lpstr>
      <vt:lpstr>Case study - FAU</vt:lpstr>
      <vt:lpstr>PowerPoint Presentation</vt:lpstr>
      <vt:lpstr>PowerPoint Presentation</vt:lpstr>
      <vt:lpstr>PowerPoint Presentation</vt:lpstr>
      <vt:lpstr>PowerPoint Presentation</vt:lpstr>
      <vt:lpstr>An Integrated Community Resource</vt:lpstr>
      <vt:lpstr>A New Warrington Hospital</vt:lpstr>
      <vt:lpstr>In this 70th year of our glorious NHS  WHH is on the journey to outstanding  Thank you for continuing to support and believe in us.</vt:lpstr>
      <vt:lpstr>Q&amp;A Steve McGuirk CBE DL, Chairman</vt:lpstr>
    </vt:vector>
  </TitlesOfParts>
  <Company>Warrington and Halton Hospitals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McLaren, Patricia</dc:creator>
  <cp:lastModifiedBy>Culshaw, John</cp:lastModifiedBy>
  <cp:revision>202</cp:revision>
  <cp:lastPrinted>2018-09-12T08:32:53Z</cp:lastPrinted>
  <dcterms:created xsi:type="dcterms:W3CDTF">2018-08-08T09:02:34Z</dcterms:created>
  <dcterms:modified xsi:type="dcterms:W3CDTF">2018-09-13T13:05:02Z</dcterms:modified>
</cp:coreProperties>
</file>